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471" r:id="rId2"/>
    <p:sldId id="774" r:id="rId3"/>
    <p:sldId id="775" r:id="rId4"/>
    <p:sldId id="764" r:id="rId5"/>
    <p:sldId id="777" r:id="rId6"/>
    <p:sldId id="776" r:id="rId7"/>
    <p:sldId id="766" r:id="rId8"/>
    <p:sldId id="778" r:id="rId9"/>
    <p:sldId id="765" r:id="rId10"/>
    <p:sldId id="767" r:id="rId11"/>
    <p:sldId id="768" r:id="rId12"/>
    <p:sldId id="779" r:id="rId13"/>
    <p:sldId id="780" r:id="rId14"/>
    <p:sldId id="770" r:id="rId15"/>
    <p:sldId id="771" r:id="rId16"/>
    <p:sldId id="772" r:id="rId17"/>
    <p:sldId id="781" r:id="rId18"/>
    <p:sldId id="773" r:id="rId19"/>
    <p:sldId id="637" r:id="rId20"/>
  </p:sldIdLst>
  <p:sldSz cx="12192000" cy="6858000"/>
  <p:notesSz cx="9296400" cy="7010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CC6600"/>
    <a:srgbClr val="99CC00"/>
    <a:srgbClr val="CC9900"/>
    <a:srgbClr val="FF9966"/>
    <a:srgbClr val="FFCCFF"/>
    <a:srgbClr val="FF9999"/>
    <a:srgbClr val="002346"/>
    <a:srgbClr val="0000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95" autoAdjust="0"/>
    <p:restoredTop sz="94660"/>
  </p:normalViewPr>
  <p:slideViewPr>
    <p:cSldViewPr snapToGrid="0">
      <p:cViewPr varScale="1">
        <p:scale>
          <a:sx n="77" d="100"/>
          <a:sy n="77" d="100"/>
        </p:scale>
        <p:origin x="12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F30B6A13-2944-4AA0-BEF6-2F7525F727ED}" type="datetimeFigureOut">
              <a:rPr lang="es-MX" smtClean="0"/>
              <a:t>15/08/2023</a:t>
            </a:fld>
            <a:endParaRPr lang="es-MX"/>
          </a:p>
        </p:txBody>
      </p:sp>
      <p:sp>
        <p:nvSpPr>
          <p:cNvPr id="4" name="Marcador de pie de página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16461C4F-0CA5-4CDF-BC63-FDC96D467C92}" type="slidenum">
              <a:rPr lang="es-MX" smtClean="0"/>
              <a:t>‹Nº›</a:t>
            </a:fld>
            <a:endParaRPr lang="es-MX"/>
          </a:p>
        </p:txBody>
      </p:sp>
    </p:spTree>
    <p:extLst>
      <p:ext uri="{BB962C8B-B14F-4D97-AF65-F5344CB8AC3E}">
        <p14:creationId xmlns:p14="http://schemas.microsoft.com/office/powerpoint/2010/main" val="2073599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2311400" y="525463"/>
            <a:ext cx="4673600" cy="2628900"/>
          </a:xfrm>
          <a:prstGeom prst="rect">
            <a:avLst/>
          </a:prstGeom>
        </p:spPr>
        <p:txBody>
          <a:bodyPr lIns="93177" tIns="46589" rIns="93177" bIns="46589"/>
          <a:lstStyle/>
          <a:p>
            <a:endParaRPr/>
          </a:p>
        </p:txBody>
      </p:sp>
      <p:sp>
        <p:nvSpPr>
          <p:cNvPr id="167" name="Shape 167"/>
          <p:cNvSpPr>
            <a:spLocks noGrp="1"/>
          </p:cNvSpPr>
          <p:nvPr>
            <p:ph type="body" sz="quarter" idx="1"/>
          </p:nvPr>
        </p:nvSpPr>
        <p:spPr>
          <a:xfrm>
            <a:off x="1239520" y="3329940"/>
            <a:ext cx="6817360" cy="31546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2_Diapositiva de título">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363220" y="1631314"/>
            <a:ext cx="11465560" cy="1325564"/>
          </a:xfrm>
          <a:prstGeom prst="rect">
            <a:avLst/>
          </a:prstGeom>
        </p:spPr>
        <p:txBody>
          <a:bodyPr/>
          <a:lstStyle>
            <a:lvl1pPr algn="ctr">
              <a:defRPr>
                <a:solidFill>
                  <a:srgbClr val="DEC9A2"/>
                </a:solidFill>
              </a:defRPr>
            </a:lvl1pPr>
          </a:lstStyle>
          <a:p>
            <a:r>
              <a:t>Texto del título</a:t>
            </a:r>
          </a:p>
        </p:txBody>
      </p:sp>
      <p:sp>
        <p:nvSpPr>
          <p:cNvPr id="12" name="Nivel de texto 1…"/>
          <p:cNvSpPr txBox="1">
            <a:spLocks noGrp="1"/>
          </p:cNvSpPr>
          <p:nvPr>
            <p:ph type="body" sz="quarter" idx="1"/>
          </p:nvPr>
        </p:nvSpPr>
        <p:spPr>
          <a:xfrm>
            <a:off x="363220" y="3270884"/>
            <a:ext cx="11465560" cy="1137922"/>
          </a:xfrm>
          <a:prstGeom prst="rect">
            <a:avLst/>
          </a:prstGeom>
        </p:spPr>
        <p:txBody>
          <a:bodyP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r>
              <a:t>Nivel de texto 1</a:t>
            </a:r>
          </a:p>
          <a:p>
            <a:pPr lvl="1"/>
            <a:r>
              <a:t>Nivel de texto 2</a:t>
            </a:r>
          </a:p>
          <a:p>
            <a:pPr lvl="2"/>
            <a:r>
              <a:t>Nivel de texto 3</a:t>
            </a:r>
          </a:p>
          <a:p>
            <a:pPr lvl="3"/>
            <a:r>
              <a:t>Nivel de texto 4</a:t>
            </a:r>
          </a:p>
          <a:p>
            <a:pPr lvl="4"/>
            <a:r>
              <a:t>Nivel de texto 5</a:t>
            </a:r>
          </a:p>
        </p:txBody>
      </p:sp>
      <p:sp>
        <p:nvSpPr>
          <p:cNvPr id="13" name="Conector recto 2"/>
          <p:cNvSpPr/>
          <p:nvPr/>
        </p:nvSpPr>
        <p:spPr>
          <a:xfrm>
            <a:off x="2006600" y="3048000"/>
            <a:ext cx="8178801" cy="0"/>
          </a:xfrm>
          <a:prstGeom prst="line">
            <a:avLst/>
          </a:prstGeom>
          <a:ln w="38100">
            <a:solidFill>
              <a:srgbClr val="DEC9A2"/>
            </a:solidFill>
            <a:miter/>
          </a:ln>
        </p:spPr>
        <p:txBody>
          <a:bodyPr lIns="45719" rIns="45719"/>
          <a:lstStyle/>
          <a:p>
            <a:endParaRPr/>
          </a:p>
        </p:txBody>
      </p:sp>
      <p:sp>
        <p:nvSpPr>
          <p:cNvPr id="1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Diapositiva de título">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Texto del título"/>
          <p:cNvSpPr txBox="1">
            <a:spLocks noGrp="1"/>
          </p:cNvSpPr>
          <p:nvPr>
            <p:ph type="title"/>
          </p:nvPr>
        </p:nvSpPr>
        <p:spPr>
          <a:xfrm>
            <a:off x="363220" y="1634330"/>
            <a:ext cx="11465560" cy="1325564"/>
          </a:xfrm>
          <a:prstGeom prst="rect">
            <a:avLst/>
          </a:prstGeom>
        </p:spPr>
        <p:txBody>
          <a:bodyPr/>
          <a:lstStyle>
            <a:lvl1pPr algn="ctr">
              <a:defRPr>
                <a:solidFill>
                  <a:srgbClr val="A42145"/>
                </a:solidFill>
              </a:defRPr>
            </a:lvl1pPr>
          </a:lstStyle>
          <a:p>
            <a:r>
              <a:t>Texto del título</a:t>
            </a:r>
          </a:p>
        </p:txBody>
      </p:sp>
      <p:sp>
        <p:nvSpPr>
          <p:cNvPr id="32" name="Nivel de texto 1…"/>
          <p:cNvSpPr txBox="1">
            <a:spLocks noGrp="1"/>
          </p:cNvSpPr>
          <p:nvPr>
            <p:ph type="body" sz="quarter" idx="1"/>
          </p:nvPr>
        </p:nvSpPr>
        <p:spPr>
          <a:xfrm>
            <a:off x="363220" y="3270884"/>
            <a:ext cx="11465560" cy="1137922"/>
          </a:xfrm>
          <a:prstGeom prst="rect">
            <a:avLst/>
          </a:prstGeom>
        </p:spPr>
        <p:txBody>
          <a:bodyPr/>
          <a:lstStyle>
            <a:lvl1pPr algn="ctr"/>
            <a:lvl2pPr algn="ctr"/>
            <a:lvl3pPr algn="ctr"/>
            <a:lvl4pPr algn="ctr"/>
            <a:lvl5pPr algn="ctr"/>
          </a:lstStyle>
          <a:p>
            <a:r>
              <a:t>Nivel de texto 1</a:t>
            </a:r>
          </a:p>
          <a:p>
            <a:pPr lvl="1"/>
            <a:r>
              <a:t>Nivel de texto 2</a:t>
            </a:r>
          </a:p>
          <a:p>
            <a:pPr lvl="2"/>
            <a:r>
              <a:t>Nivel de texto 3</a:t>
            </a:r>
          </a:p>
          <a:p>
            <a:pPr lvl="3"/>
            <a:r>
              <a:t>Nivel de texto 4</a:t>
            </a:r>
          </a:p>
          <a:p>
            <a:pPr lvl="4"/>
            <a:r>
              <a:t>Nivel de texto 5</a:t>
            </a:r>
          </a:p>
        </p:txBody>
      </p:sp>
      <p:sp>
        <p:nvSpPr>
          <p:cNvPr id="33" name="Conector recto 13"/>
          <p:cNvSpPr/>
          <p:nvPr/>
        </p:nvSpPr>
        <p:spPr>
          <a:xfrm>
            <a:off x="2006600" y="3048000"/>
            <a:ext cx="8178801" cy="0"/>
          </a:xfrm>
          <a:prstGeom prst="line">
            <a:avLst/>
          </a:prstGeom>
          <a:ln w="38100">
            <a:solidFill>
              <a:srgbClr val="BC945A"/>
            </a:solidFill>
            <a:miter/>
          </a:ln>
        </p:spPr>
        <p:txBody>
          <a:bodyPr lIns="45719" rIns="45719"/>
          <a:lstStyle/>
          <a:p>
            <a:endParaRPr/>
          </a:p>
        </p:txBody>
      </p:sp>
      <p:sp>
        <p:nvSpPr>
          <p:cNvPr id="3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Encabezado de sección">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7" name="Texto del título"/>
          <p:cNvSpPr txBox="1">
            <a:spLocks noGrp="1"/>
          </p:cNvSpPr>
          <p:nvPr>
            <p:ph type="title"/>
          </p:nvPr>
        </p:nvSpPr>
        <p:spPr>
          <a:xfrm>
            <a:off x="831850" y="784706"/>
            <a:ext cx="10521950" cy="1806096"/>
          </a:xfrm>
          <a:prstGeom prst="rect">
            <a:avLst/>
          </a:prstGeom>
        </p:spPr>
        <p:txBody>
          <a:bodyPr anchor="b"/>
          <a:lstStyle>
            <a:lvl1pPr algn="ctr">
              <a:defRPr b="1">
                <a:solidFill>
                  <a:srgbClr val="BC945A"/>
                </a:solidFill>
              </a:defRPr>
            </a:lvl1pPr>
          </a:lstStyle>
          <a:p>
            <a:r>
              <a:t>Texto del título</a:t>
            </a:r>
          </a:p>
        </p:txBody>
      </p:sp>
      <p:sp>
        <p:nvSpPr>
          <p:cNvPr id="78" name="Nivel de texto 1…"/>
          <p:cNvSpPr txBox="1">
            <a:spLocks noGrp="1"/>
          </p:cNvSpPr>
          <p:nvPr>
            <p:ph type="body" sz="half" idx="1"/>
          </p:nvPr>
        </p:nvSpPr>
        <p:spPr>
          <a:xfrm>
            <a:off x="831850" y="2956561"/>
            <a:ext cx="10515600" cy="2208059"/>
          </a:xfrm>
          <a:prstGeom prst="rect">
            <a:avLst/>
          </a:prstGeom>
        </p:spPr>
        <p:txBody>
          <a:bodyPr/>
          <a:lstStyle>
            <a:lvl1pPr>
              <a:defRPr>
                <a:solidFill>
                  <a:srgbClr val="888888"/>
                </a:solidFill>
                <a:latin typeface="Montserrat Regular"/>
                <a:ea typeface="Montserrat Regular"/>
                <a:cs typeface="Montserrat Regular"/>
                <a:sym typeface="Montserrat Regular"/>
              </a:defRPr>
            </a:lvl1pPr>
            <a:lvl2pPr marL="0" indent="457200">
              <a:buSzTx/>
              <a:buNone/>
              <a:defRPr>
                <a:solidFill>
                  <a:srgbClr val="888888"/>
                </a:solidFill>
                <a:latin typeface="Montserrat Regular"/>
                <a:ea typeface="Montserrat Regular"/>
                <a:cs typeface="Montserrat Regular"/>
                <a:sym typeface="Montserrat Regular"/>
              </a:defRPr>
            </a:lvl2pPr>
            <a:lvl3pPr marL="0" indent="914400">
              <a:buSzTx/>
              <a:buNone/>
              <a:defRPr>
                <a:solidFill>
                  <a:srgbClr val="888888"/>
                </a:solidFill>
                <a:latin typeface="Montserrat Regular"/>
                <a:ea typeface="Montserrat Regular"/>
                <a:cs typeface="Montserrat Regular"/>
                <a:sym typeface="Montserrat Regular"/>
              </a:defRPr>
            </a:lvl3pPr>
            <a:lvl4pPr marL="0" indent="1371600">
              <a:buSzTx/>
              <a:buNone/>
              <a:defRPr>
                <a:solidFill>
                  <a:srgbClr val="888888"/>
                </a:solidFill>
                <a:latin typeface="Montserrat Regular"/>
                <a:ea typeface="Montserrat Regular"/>
                <a:cs typeface="Montserrat Regular"/>
                <a:sym typeface="Montserrat Regular"/>
              </a:defRPr>
            </a:lvl4pPr>
            <a:lvl5pPr marL="0" indent="1828800">
              <a:buSzTx/>
              <a:buNone/>
              <a:defRPr>
                <a:solidFill>
                  <a:srgbClr val="888888"/>
                </a:solidFill>
                <a:latin typeface="Montserrat Regular"/>
                <a:ea typeface="Montserrat Regular"/>
                <a:cs typeface="Montserrat Regular"/>
                <a:sym typeface="Montserrat Regular"/>
              </a:defRPr>
            </a:lvl5pPr>
          </a:lstStyle>
          <a:p>
            <a:r>
              <a:t>Nivel de texto 1</a:t>
            </a:r>
          </a:p>
          <a:p>
            <a:pPr lvl="1"/>
            <a:r>
              <a:t>Nivel de texto 2</a:t>
            </a:r>
          </a:p>
          <a:p>
            <a:pPr lvl="2"/>
            <a:r>
              <a:t>Nivel de texto 3</a:t>
            </a:r>
          </a:p>
          <a:p>
            <a:pPr lvl="3"/>
            <a:r>
              <a:t>Nivel de texto 4</a:t>
            </a:r>
          </a:p>
          <a:p>
            <a:pPr lvl="4"/>
            <a:r>
              <a:t>Nivel de texto 5</a:t>
            </a:r>
          </a:p>
        </p:txBody>
      </p:sp>
      <p:sp>
        <p:nvSpPr>
          <p:cNvPr id="7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5_Título y objetos">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3" name="Texto del título"/>
          <p:cNvSpPr txBox="1">
            <a:spLocks noGrp="1"/>
          </p:cNvSpPr>
          <p:nvPr>
            <p:ph type="title"/>
          </p:nvPr>
        </p:nvSpPr>
        <p:spPr>
          <a:xfrm>
            <a:off x="452119" y="542982"/>
            <a:ext cx="4114801" cy="1029145"/>
          </a:xfrm>
          <a:prstGeom prst="rect">
            <a:avLst/>
          </a:prstGeom>
        </p:spPr>
        <p:txBody>
          <a:bodyPr/>
          <a:lstStyle>
            <a:lvl1pPr>
              <a:defRPr sz="3600">
                <a:solidFill>
                  <a:srgbClr val="245C4F"/>
                </a:solidFill>
              </a:defRPr>
            </a:lvl1pPr>
          </a:lstStyle>
          <a:p>
            <a:r>
              <a:t>Texto del título</a:t>
            </a:r>
          </a:p>
        </p:txBody>
      </p:sp>
      <p:sp>
        <p:nvSpPr>
          <p:cNvPr id="104" name="Nivel de texto 1…"/>
          <p:cNvSpPr txBox="1">
            <a:spLocks noGrp="1"/>
          </p:cNvSpPr>
          <p:nvPr>
            <p:ph type="body" sz="half" idx="1"/>
          </p:nvPr>
        </p:nvSpPr>
        <p:spPr>
          <a:xfrm>
            <a:off x="4988559" y="1825625"/>
            <a:ext cx="6365241" cy="43513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0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0" name="Texto del título"/>
          <p:cNvSpPr txBox="1">
            <a:spLocks noGrp="1"/>
          </p:cNvSpPr>
          <p:nvPr>
            <p:ph type="title"/>
          </p:nvPr>
        </p:nvSpPr>
        <p:spPr>
          <a:xfrm>
            <a:off x="839787" y="365125"/>
            <a:ext cx="6116184" cy="1325563"/>
          </a:xfrm>
          <a:prstGeom prst="rect">
            <a:avLst/>
          </a:prstGeom>
        </p:spPr>
        <p:txBody>
          <a:bodyPr/>
          <a:lstStyle>
            <a:lvl1pPr>
              <a:defRPr sz="3200" b="1">
                <a:solidFill>
                  <a:srgbClr val="404040"/>
                </a:solidFill>
              </a:defRPr>
            </a:lvl1pPr>
          </a:lstStyle>
          <a:p>
            <a:r>
              <a:t>Texto del título</a:t>
            </a:r>
          </a:p>
        </p:txBody>
      </p:sp>
      <p:sp>
        <p:nvSpPr>
          <p:cNvPr id="131" name="Nivel de texto 1…"/>
          <p:cNvSpPr txBox="1">
            <a:spLocks noGrp="1"/>
          </p:cNvSpPr>
          <p:nvPr>
            <p:ph type="body" sz="quarter" idx="1"/>
          </p:nvPr>
        </p:nvSpPr>
        <p:spPr>
          <a:xfrm>
            <a:off x="839787" y="2036761"/>
            <a:ext cx="5682934" cy="823913"/>
          </a:xfrm>
          <a:prstGeom prst="rect">
            <a:avLst/>
          </a:prstGeom>
        </p:spPr>
        <p:txBody>
          <a:bodyPr anchor="b"/>
          <a:lstStyle>
            <a:lvl1pPr>
              <a:defRPr sz="2800">
                <a:latin typeface="Montserrat Medium"/>
                <a:ea typeface="Montserrat Medium"/>
                <a:cs typeface="Montserrat Medium"/>
                <a:sym typeface="Montserrat Medium"/>
              </a:defRPr>
            </a:lvl1pPr>
            <a:lvl2pPr marL="0" indent="457200">
              <a:buSzTx/>
              <a:buNone/>
              <a:defRPr sz="2800">
                <a:latin typeface="Montserrat Medium"/>
                <a:ea typeface="Montserrat Medium"/>
                <a:cs typeface="Montserrat Medium"/>
                <a:sym typeface="Montserrat Medium"/>
              </a:defRPr>
            </a:lvl2pPr>
            <a:lvl3pPr marL="0" indent="914400">
              <a:buSzTx/>
              <a:buNone/>
              <a:defRPr sz="2800">
                <a:latin typeface="Montserrat Medium"/>
                <a:ea typeface="Montserrat Medium"/>
                <a:cs typeface="Montserrat Medium"/>
                <a:sym typeface="Montserrat Medium"/>
              </a:defRPr>
            </a:lvl3pPr>
            <a:lvl4pPr marL="0" indent="1371600">
              <a:buSzTx/>
              <a:buNone/>
              <a:defRPr sz="2800">
                <a:latin typeface="Montserrat Medium"/>
                <a:ea typeface="Montserrat Medium"/>
                <a:cs typeface="Montserrat Medium"/>
                <a:sym typeface="Montserrat Medium"/>
              </a:defRPr>
            </a:lvl4pPr>
            <a:lvl5pPr marL="0" indent="1828800">
              <a:buSzTx/>
              <a:buNone/>
              <a:defRPr sz="2800">
                <a:latin typeface="Montserrat Medium"/>
                <a:ea typeface="Montserrat Medium"/>
                <a:cs typeface="Montserrat Medium"/>
                <a:sym typeface="Montserrat Medium"/>
              </a:defRPr>
            </a:lvl5pPr>
          </a:lstStyle>
          <a:p>
            <a:r>
              <a:t>Nivel de texto 1</a:t>
            </a:r>
          </a:p>
          <a:p>
            <a:pPr lvl="1"/>
            <a:r>
              <a:t>Nivel de texto 2</a:t>
            </a:r>
          </a:p>
          <a:p>
            <a:pPr lvl="2"/>
            <a:r>
              <a:t>Nivel de texto 3</a:t>
            </a:r>
          </a:p>
          <a:p>
            <a:pPr lvl="3"/>
            <a:r>
              <a:t>Nivel de texto 4</a:t>
            </a:r>
          </a:p>
          <a:p>
            <a:pPr lvl="4"/>
            <a:r>
              <a:t>Nivel de texto 5</a:t>
            </a:r>
          </a:p>
        </p:txBody>
      </p:sp>
      <p:sp>
        <p:nvSpPr>
          <p:cNvPr id="132" name="Marcador de texto 4"/>
          <p:cNvSpPr>
            <a:spLocks noGrp="1"/>
          </p:cNvSpPr>
          <p:nvPr>
            <p:ph type="body" sz="quarter" idx="13"/>
          </p:nvPr>
        </p:nvSpPr>
        <p:spPr>
          <a:xfrm>
            <a:off x="7807959" y="2051684"/>
            <a:ext cx="3967481" cy="823913"/>
          </a:xfrm>
          <a:prstGeom prst="rect">
            <a:avLst/>
          </a:prstGeom>
        </p:spPr>
        <p:txBody>
          <a:bodyPr anchor="b"/>
          <a:lstStyle/>
          <a:p>
            <a:pPr>
              <a:defRPr sz="2800">
                <a:solidFill>
                  <a:srgbClr val="000000"/>
                </a:solidFill>
                <a:latin typeface="Montserrat Medium"/>
                <a:ea typeface="Montserrat Medium"/>
                <a:cs typeface="Montserrat Medium"/>
                <a:sym typeface="Montserrat Medium"/>
              </a:defRPr>
            </a:pPr>
            <a:endParaRPr/>
          </a:p>
        </p:txBody>
      </p:sp>
      <p:sp>
        <p:nvSpPr>
          <p:cNvPr id="13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411480" y="598713"/>
            <a:ext cx="10942320" cy="1213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Texto del título</a:t>
            </a:r>
          </a:p>
        </p:txBody>
      </p:sp>
      <p:sp>
        <p:nvSpPr>
          <p:cNvPr id="3" name="Nivel de texto 1…"/>
          <p:cNvSpPr txBox="1">
            <a:spLocks noGrp="1"/>
          </p:cNvSpPr>
          <p:nvPr>
            <p:ph type="body" idx="1"/>
          </p:nvPr>
        </p:nvSpPr>
        <p:spPr>
          <a:xfrm>
            <a:off x="411480" y="1991359"/>
            <a:ext cx="10942320" cy="41856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9" r:id="rId4"/>
    <p:sldLayoutId id="2147483662" r:id="rId5"/>
  </p:sldLayoutIdLst>
  <p:transition spd="med"/>
  <p:hf hdr="0" ftr="0" dt="0"/>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595959"/>
          </a:solidFill>
          <a:uFillTx/>
          <a:latin typeface="Montserrat SemiBold"/>
          <a:ea typeface="Montserrat SemiBold"/>
          <a:cs typeface="Montserrat SemiBold"/>
          <a:sym typeface="Montserrat SemiBold"/>
        </a:defRPr>
      </a:lvl9pPr>
    </p:titleStyle>
    <p:body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404040"/>
          </a:solidFill>
          <a:uFillTx/>
          <a:latin typeface="Montserrat SemiBold"/>
          <a:ea typeface="Montserrat SemiBold"/>
          <a:cs typeface="Montserrat SemiBold"/>
          <a:sym typeface="Montserrat SemiBold"/>
        </a:defRPr>
      </a:lvl1pPr>
      <a:lvl2pPr marL="685800" marR="0" indent="-2286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2pPr>
      <a:lvl3pPr marL="1188719" marR="0" indent="-274319"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3pPr>
      <a:lvl4pPr marL="1676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4pPr>
      <a:lvl5pPr marL="21336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5pPr>
      <a:lvl6pPr marL="25908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6pPr>
      <a:lvl7pPr marL="30480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7pPr>
      <a:lvl8pPr marL="35052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8pPr>
      <a:lvl9pPr marL="3962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404040"/>
          </a:solidFill>
          <a:uFillTx/>
          <a:latin typeface="Montserrat SemiBold"/>
          <a:ea typeface="Montserrat SemiBold"/>
          <a:cs typeface="Montserrat SemiBold"/>
          <a:sym typeface="Montserrat SemiBold"/>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iadb.org/es/noticias/avanza-capacidad-institucional-de-la-gestion-publica-orientada-resultados-en-america" TargetMode="External"/><Relationship Id="rId2" Type="http://schemas.openxmlformats.org/officeDocument/2006/relationships/hyperlink" Target="https://www.transparenciapresupuestaria.gob.mx/Sistema-Evaluacion-Desempeno"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2"/>
          </p:nvPr>
        </p:nvSpPr>
        <p:spPr/>
        <p:txBody>
          <a:bodyPr/>
          <a:lstStyle/>
          <a:p>
            <a:fld id="{86CB4B4D-7CA3-9044-876B-883B54F8677D}" type="slidenum">
              <a:rPr lang="es-MX" smtClean="0"/>
              <a:t>1</a:t>
            </a:fld>
            <a:endParaRPr lang="es-MX"/>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0442" y="4932183"/>
            <a:ext cx="1551118" cy="1741350"/>
          </a:xfrm>
          <a:prstGeom prst="rect">
            <a:avLst/>
          </a:prstGeom>
        </p:spPr>
      </p:pic>
      <p:sp>
        <p:nvSpPr>
          <p:cNvPr id="12" name="Título 1">
            <a:extLst>
              <a:ext uri="{FF2B5EF4-FFF2-40B4-BE49-F238E27FC236}">
                <a16:creationId xmlns:a16="http://schemas.microsoft.com/office/drawing/2014/main" id="{15BF5953-6F18-4804-BB99-B3B18134AFD6}"/>
              </a:ext>
            </a:extLst>
          </p:cNvPr>
          <p:cNvSpPr>
            <a:spLocks noGrp="1"/>
          </p:cNvSpPr>
          <p:nvPr>
            <p:ph type="title"/>
          </p:nvPr>
        </p:nvSpPr>
        <p:spPr>
          <a:xfrm>
            <a:off x="1330099" y="1925817"/>
            <a:ext cx="9645902" cy="536660"/>
          </a:xfrm>
        </p:spPr>
        <p:txBody>
          <a:bodyPr>
            <a:normAutofit/>
          </a:bodyPr>
          <a:lstStyle/>
          <a:p>
            <a:r>
              <a:rPr lang="es-MX" sz="3200" b="1" dirty="0">
                <a:solidFill>
                  <a:srgbClr val="990033"/>
                </a:solidFill>
                <a:latin typeface="Montserrat" panose="00000500000000000000" pitchFamily="2" charset="0"/>
              </a:rPr>
              <a:t>Auditoría de Desempeño (AD)</a:t>
            </a:r>
            <a:endParaRPr lang="es-MX" sz="3600" dirty="0">
              <a:solidFill>
                <a:srgbClr val="990033"/>
              </a:solidFill>
              <a:latin typeface="Montserrat" panose="00000500000000000000" pitchFamily="2" charset="0"/>
            </a:endParaRPr>
          </a:p>
        </p:txBody>
      </p:sp>
      <p:sp>
        <p:nvSpPr>
          <p:cNvPr id="13" name="Rectángulo 12">
            <a:extLst>
              <a:ext uri="{FF2B5EF4-FFF2-40B4-BE49-F238E27FC236}">
                <a16:creationId xmlns:a16="http://schemas.microsoft.com/office/drawing/2014/main" id="{A63F74D2-34B5-4FEB-8817-8B0995C3A332}"/>
              </a:ext>
            </a:extLst>
          </p:cNvPr>
          <p:cNvSpPr/>
          <p:nvPr/>
        </p:nvSpPr>
        <p:spPr>
          <a:xfrm>
            <a:off x="2347404" y="3223601"/>
            <a:ext cx="7634796" cy="954107"/>
          </a:xfrm>
          <a:prstGeom prst="rect">
            <a:avLst/>
          </a:prstGeom>
          <a:noFill/>
        </p:spPr>
        <p:txBody>
          <a:bodyPr wrap="square" lIns="91440" tIns="45720" rIns="91440" bIns="45720">
            <a:spAutoFit/>
          </a:bodyPr>
          <a:lstStyle/>
          <a:p>
            <a:pPr algn="ctr"/>
            <a:r>
              <a:rPr lang="es-ES" sz="2800" b="0" cap="none" spc="0" dirty="0">
                <a:ln w="0"/>
                <a:solidFill>
                  <a:schemeClr val="tx1"/>
                </a:solidFill>
                <a:effectLst>
                  <a:outerShdw blurRad="38100" dist="19050" dir="2700000" algn="tl" rotWithShape="0">
                    <a:schemeClr val="dk1">
                      <a:alpha val="40000"/>
                    </a:schemeClr>
                  </a:outerShdw>
                </a:effectLst>
              </a:rPr>
              <a:t>Unidad 6</a:t>
            </a:r>
          </a:p>
          <a:p>
            <a:pPr algn="ctr"/>
            <a:r>
              <a:rPr lang="es-ES" sz="2800" b="0" cap="none" spc="0" dirty="0">
                <a:ln w="0"/>
                <a:solidFill>
                  <a:schemeClr val="tx1"/>
                </a:solidFill>
                <a:effectLst>
                  <a:outerShdw blurRad="38100" dist="19050" dir="2700000" algn="tl" rotWithShape="0">
                    <a:schemeClr val="dk1">
                      <a:alpha val="40000"/>
                    </a:schemeClr>
                  </a:outerShdw>
                </a:effectLst>
              </a:rPr>
              <a:t>Sistema de Evaluación de Desempeño</a:t>
            </a:r>
          </a:p>
        </p:txBody>
      </p:sp>
    </p:spTree>
    <p:extLst>
      <p:ext uri="{BB962C8B-B14F-4D97-AF65-F5344CB8AC3E}">
        <p14:creationId xmlns:p14="http://schemas.microsoft.com/office/powerpoint/2010/main" val="10569178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8321239-059B-477E-A99C-DFF8586F6CCD}"/>
              </a:ext>
            </a:extLst>
          </p:cNvPr>
          <p:cNvSpPr>
            <a:spLocks noGrp="1"/>
          </p:cNvSpPr>
          <p:nvPr>
            <p:ph type="title"/>
          </p:nvPr>
        </p:nvSpPr>
        <p:spPr/>
        <p:txBody>
          <a:bodyPr/>
          <a:lstStyle/>
          <a:p>
            <a:pPr algn="ctr"/>
            <a:r>
              <a:rPr lang="es-MX" dirty="0"/>
              <a:t>Objetivos del SED</a:t>
            </a:r>
          </a:p>
        </p:txBody>
      </p:sp>
      <p:sp>
        <p:nvSpPr>
          <p:cNvPr id="6" name="Marcador de texto 5">
            <a:extLst>
              <a:ext uri="{FF2B5EF4-FFF2-40B4-BE49-F238E27FC236}">
                <a16:creationId xmlns:a16="http://schemas.microsoft.com/office/drawing/2014/main" id="{06A59F87-F529-4BF7-BCD2-F12A7F3327D6}"/>
              </a:ext>
            </a:extLst>
          </p:cNvPr>
          <p:cNvSpPr>
            <a:spLocks noGrp="1"/>
          </p:cNvSpPr>
          <p:nvPr>
            <p:ph type="body" sz="half" idx="1"/>
          </p:nvPr>
        </p:nvSpPr>
        <p:spPr>
          <a:xfrm>
            <a:off x="4988559" y="542982"/>
            <a:ext cx="6365241" cy="5861310"/>
          </a:xfrm>
        </p:spPr>
        <p:txBody>
          <a:bodyPr>
            <a:normAutofit fontScale="92500" lnSpcReduction="10000"/>
          </a:bodyPr>
          <a:lstStyle/>
          <a:p>
            <a:pPr marL="457200" indent="-457200" algn="just">
              <a:lnSpc>
                <a:spcPct val="150000"/>
              </a:lnSpc>
              <a:buFont typeface="+mj-lt"/>
              <a:buAutoNum type="arabicPeriod"/>
            </a:pPr>
            <a:r>
              <a:rPr lang="es-MX" sz="1800" dirty="0"/>
              <a:t>Vincular la planeación, programación, presupuestación, seguimiento, ejercicio de los recursos y la evaluación de las políticas públicas, de los programas presupuestarios y del desempeño institucional.</a:t>
            </a:r>
          </a:p>
          <a:p>
            <a:pPr marL="457200" indent="-457200" algn="just">
              <a:lnSpc>
                <a:spcPct val="150000"/>
              </a:lnSpc>
              <a:buFont typeface="+mj-lt"/>
              <a:buAutoNum type="arabicPeriod"/>
            </a:pPr>
            <a:r>
              <a:rPr lang="es-MX" sz="1800" dirty="0"/>
              <a:t>Impulsar el </a:t>
            </a:r>
            <a:r>
              <a:rPr lang="es-MX" sz="1800" dirty="0" err="1"/>
              <a:t>PbR</a:t>
            </a:r>
            <a:r>
              <a:rPr lang="es-MX" sz="1800" dirty="0"/>
              <a:t> como el proceso que integra de forma sistemática, en las decisiones correspondientes, consideraciones sobre los resultados y el impacto de la ejecución de los PP y de la aplicación de los recursos.</a:t>
            </a:r>
          </a:p>
          <a:p>
            <a:pPr marL="457200" indent="-457200" algn="just">
              <a:lnSpc>
                <a:spcPct val="150000"/>
              </a:lnSpc>
              <a:buFont typeface="+mj-lt"/>
              <a:buAutoNum type="arabicPeriod"/>
            </a:pPr>
            <a:r>
              <a:rPr lang="es-MX" sz="1800" dirty="0"/>
              <a:t>Proporcionar información de los avances y resultados de la evaluación del desempeño de las políticas públicas, de los PP y de la aplicación de los recursos públicos.</a:t>
            </a:r>
          </a:p>
          <a:p>
            <a:pPr marL="457200" indent="-457200" algn="just">
              <a:lnSpc>
                <a:spcPct val="150000"/>
              </a:lnSpc>
              <a:buFont typeface="+mj-lt"/>
              <a:buAutoNum type="arabicPeriod"/>
            </a:pPr>
            <a:r>
              <a:rPr lang="es-MX" sz="1800" dirty="0"/>
              <a:t>Contribuir a mejorar la calidad de los bienes y servicios públicos.</a:t>
            </a:r>
          </a:p>
          <a:p>
            <a:pPr marL="457200" indent="-457200" algn="just">
              <a:lnSpc>
                <a:spcPct val="150000"/>
              </a:lnSpc>
              <a:buFont typeface="+mj-lt"/>
              <a:buAutoNum type="arabicPeriod"/>
            </a:pPr>
            <a:r>
              <a:rPr lang="es-MX" sz="1800" dirty="0"/>
              <a:t>Fortalecer los mecanismos de transparencia y de rendición de cuentas.</a:t>
            </a:r>
          </a:p>
        </p:txBody>
      </p:sp>
      <p:sp>
        <p:nvSpPr>
          <p:cNvPr id="4" name="Marcador de número de diapositiva 3">
            <a:extLst>
              <a:ext uri="{FF2B5EF4-FFF2-40B4-BE49-F238E27FC236}">
                <a16:creationId xmlns:a16="http://schemas.microsoft.com/office/drawing/2014/main" id="{47B5AA85-5FB0-402F-9ACD-DDCF9E5FAB29}"/>
              </a:ext>
            </a:extLst>
          </p:cNvPr>
          <p:cNvSpPr>
            <a:spLocks noGrp="1"/>
          </p:cNvSpPr>
          <p:nvPr>
            <p:ph type="sldNum" sz="quarter" idx="2"/>
          </p:nvPr>
        </p:nvSpPr>
        <p:spPr/>
        <p:txBody>
          <a:bodyPr/>
          <a:lstStyle/>
          <a:p>
            <a:fld id="{86CB4B4D-7CA3-9044-876B-883B54F8677D}" type="slidenum">
              <a:rPr lang="es-MX" smtClean="0"/>
              <a:t>10</a:t>
            </a:fld>
            <a:endParaRPr lang="es-MX"/>
          </a:p>
        </p:txBody>
      </p:sp>
    </p:spTree>
    <p:extLst>
      <p:ext uri="{BB962C8B-B14F-4D97-AF65-F5344CB8AC3E}">
        <p14:creationId xmlns:p14="http://schemas.microsoft.com/office/powerpoint/2010/main" val="380423487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F2D90E-C44C-4A4F-87D4-18EF440FA94E}"/>
              </a:ext>
            </a:extLst>
          </p:cNvPr>
          <p:cNvSpPr>
            <a:spLocks noGrp="1"/>
          </p:cNvSpPr>
          <p:nvPr>
            <p:ph type="title"/>
          </p:nvPr>
        </p:nvSpPr>
        <p:spPr/>
        <p:txBody>
          <a:bodyPr>
            <a:normAutofit fontScale="90000"/>
          </a:bodyPr>
          <a:lstStyle/>
          <a:p>
            <a:pPr algn="ctr"/>
            <a:r>
              <a:rPr lang="es-MX" dirty="0"/>
              <a:t>Componentes del SED</a:t>
            </a:r>
          </a:p>
        </p:txBody>
      </p:sp>
      <p:sp>
        <p:nvSpPr>
          <p:cNvPr id="4" name="Marcador de número de diapositiva 3">
            <a:extLst>
              <a:ext uri="{FF2B5EF4-FFF2-40B4-BE49-F238E27FC236}">
                <a16:creationId xmlns:a16="http://schemas.microsoft.com/office/drawing/2014/main" id="{F7F9170E-12B7-4EB6-A50E-BFDCE5AD5615}"/>
              </a:ext>
            </a:extLst>
          </p:cNvPr>
          <p:cNvSpPr>
            <a:spLocks noGrp="1"/>
          </p:cNvSpPr>
          <p:nvPr>
            <p:ph type="sldNum" sz="quarter" idx="2"/>
          </p:nvPr>
        </p:nvSpPr>
        <p:spPr/>
        <p:txBody>
          <a:bodyPr/>
          <a:lstStyle/>
          <a:p>
            <a:fld id="{86CB4B4D-7CA3-9044-876B-883B54F8677D}" type="slidenum">
              <a:rPr lang="es-MX" smtClean="0"/>
              <a:t>11</a:t>
            </a:fld>
            <a:endParaRPr lang="es-MX"/>
          </a:p>
        </p:txBody>
      </p:sp>
      <p:sp>
        <p:nvSpPr>
          <p:cNvPr id="5" name="Rectángulo: esquinas redondeadas 4">
            <a:extLst>
              <a:ext uri="{FF2B5EF4-FFF2-40B4-BE49-F238E27FC236}">
                <a16:creationId xmlns:a16="http://schemas.microsoft.com/office/drawing/2014/main" id="{125E1A40-8055-456D-B8F7-E620C3FB15D2}"/>
              </a:ext>
            </a:extLst>
          </p:cNvPr>
          <p:cNvSpPr/>
          <p:nvPr/>
        </p:nvSpPr>
        <p:spPr>
          <a:xfrm>
            <a:off x="5009321" y="827704"/>
            <a:ext cx="6344479" cy="1481254"/>
          </a:xfrm>
          <a:prstGeom prst="roundRect">
            <a:avLst/>
          </a:prstGeom>
          <a:solidFill>
            <a:schemeClr val="accent4"/>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5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Evaluación de las políticas públicas y los PP, mediante la cual se verifica el grado de cumplimiento de objetivos y metas, con base en indicadores estratégicos y de gestión.</a:t>
            </a:r>
          </a:p>
        </p:txBody>
      </p:sp>
      <p:sp>
        <p:nvSpPr>
          <p:cNvPr id="6" name="Rectángulo: esquinas redondeadas 5">
            <a:extLst>
              <a:ext uri="{FF2B5EF4-FFF2-40B4-BE49-F238E27FC236}">
                <a16:creationId xmlns:a16="http://schemas.microsoft.com/office/drawing/2014/main" id="{4B64FCD4-9E6D-4A8D-AD45-0BD923899081}"/>
              </a:ext>
            </a:extLst>
          </p:cNvPr>
          <p:cNvSpPr/>
          <p:nvPr/>
        </p:nvSpPr>
        <p:spPr>
          <a:xfrm>
            <a:off x="4877330" y="2710240"/>
            <a:ext cx="6344479" cy="3320056"/>
          </a:xfrm>
          <a:prstGeom prst="roundRect">
            <a:avLst/>
          </a:prstGeom>
          <a:solidFill>
            <a:schemeClr val="accent5">
              <a:lumMod val="40000"/>
              <a:lumOff val="6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just" defTabSz="914400" rtl="0" fontAlgn="auto" latinLnBrk="0" hangingPunct="0">
              <a:lnSpc>
                <a:spcPct val="15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Gestión para la calidad del gasto, mediante la cual se impulsa la puesta en marcha de acciones que incidan en el funcionamiento y resultados de las instituciones públicas, a fin de que éstas eleven sustancialmente su eficiencia y eficacia, modernicen y mejoren la prestación de los servicios a su cargo y promuevan la productividad en el desempeño de sus funciones y la reducci</a:t>
            </a:r>
            <a:r>
              <a:rPr lang="es-MX" dirty="0"/>
              <a:t>ón de su gasto de operación.</a:t>
            </a: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9986963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ECF7BA-DE6D-457A-91FE-925E26DFEE40}"/>
              </a:ext>
            </a:extLst>
          </p:cNvPr>
          <p:cNvSpPr>
            <a:spLocks noGrp="1"/>
          </p:cNvSpPr>
          <p:nvPr>
            <p:ph type="title"/>
          </p:nvPr>
        </p:nvSpPr>
        <p:spPr/>
        <p:txBody>
          <a:bodyPr/>
          <a:lstStyle/>
          <a:p>
            <a:pPr algn="ctr"/>
            <a:r>
              <a:rPr lang="es-MX" dirty="0"/>
              <a:t>Evaluación del SED</a:t>
            </a:r>
          </a:p>
        </p:txBody>
      </p:sp>
      <p:sp>
        <p:nvSpPr>
          <p:cNvPr id="3" name="Marcador de texto 2">
            <a:extLst>
              <a:ext uri="{FF2B5EF4-FFF2-40B4-BE49-F238E27FC236}">
                <a16:creationId xmlns:a16="http://schemas.microsoft.com/office/drawing/2014/main" id="{0D5EBA0E-F65D-4A60-A8AB-8A5334C0ED44}"/>
              </a:ext>
            </a:extLst>
          </p:cNvPr>
          <p:cNvSpPr>
            <a:spLocks noGrp="1"/>
          </p:cNvSpPr>
          <p:nvPr>
            <p:ph type="body" sz="half" idx="1"/>
          </p:nvPr>
        </p:nvSpPr>
        <p:spPr>
          <a:xfrm>
            <a:off x="4988559" y="1470991"/>
            <a:ext cx="6365241" cy="4705972"/>
          </a:xfrm>
        </p:spPr>
        <p:txBody>
          <a:bodyPr/>
          <a:lstStyle/>
          <a:p>
            <a:pPr marL="457200" indent="-457200" algn="just">
              <a:lnSpc>
                <a:spcPct val="150000"/>
              </a:lnSpc>
              <a:buAutoNum type="alphaUcParenR"/>
            </a:pPr>
            <a:r>
              <a:rPr lang="es-MX" dirty="0"/>
              <a:t>Metodología del Marco Lógico (MML).</a:t>
            </a:r>
          </a:p>
          <a:p>
            <a:pPr marL="457200" indent="-457200" algn="just">
              <a:lnSpc>
                <a:spcPct val="150000"/>
              </a:lnSpc>
              <a:buAutoNum type="alphaUcParenR"/>
            </a:pPr>
            <a:r>
              <a:rPr lang="es-MX" dirty="0"/>
              <a:t>Evaluadores externos.</a:t>
            </a:r>
          </a:p>
          <a:p>
            <a:pPr marL="457200" indent="-457200" algn="just">
              <a:lnSpc>
                <a:spcPct val="150000"/>
              </a:lnSpc>
              <a:buAutoNum type="alphaUcParenR"/>
            </a:pPr>
            <a:r>
              <a:rPr lang="es-MX" dirty="0"/>
              <a:t>Mecanismo del Modelo Sintético de Información del Desempeño (MSD).</a:t>
            </a:r>
          </a:p>
        </p:txBody>
      </p:sp>
      <p:sp>
        <p:nvSpPr>
          <p:cNvPr id="4" name="Marcador de número de diapositiva 3">
            <a:extLst>
              <a:ext uri="{FF2B5EF4-FFF2-40B4-BE49-F238E27FC236}">
                <a16:creationId xmlns:a16="http://schemas.microsoft.com/office/drawing/2014/main" id="{3C0F8A35-3261-450C-998C-BC2DD7230ACC}"/>
              </a:ext>
            </a:extLst>
          </p:cNvPr>
          <p:cNvSpPr>
            <a:spLocks noGrp="1"/>
          </p:cNvSpPr>
          <p:nvPr>
            <p:ph type="sldNum" sz="quarter" idx="2"/>
          </p:nvPr>
        </p:nvSpPr>
        <p:spPr/>
        <p:txBody>
          <a:bodyPr/>
          <a:lstStyle/>
          <a:p>
            <a:fld id="{86CB4B4D-7CA3-9044-876B-883B54F8677D}" type="slidenum">
              <a:rPr lang="es-MX" smtClean="0"/>
              <a:t>12</a:t>
            </a:fld>
            <a:endParaRPr lang="es-MX"/>
          </a:p>
        </p:txBody>
      </p:sp>
    </p:spTree>
    <p:extLst>
      <p:ext uri="{BB962C8B-B14F-4D97-AF65-F5344CB8AC3E}">
        <p14:creationId xmlns:p14="http://schemas.microsoft.com/office/powerpoint/2010/main" val="167559373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Elipse 35">
            <a:extLst>
              <a:ext uri="{FF2B5EF4-FFF2-40B4-BE49-F238E27FC236}">
                <a16:creationId xmlns:a16="http://schemas.microsoft.com/office/drawing/2014/main" id="{B10E9FCA-FE6F-4C09-8AE5-43532B9A4B02}"/>
              </a:ext>
            </a:extLst>
          </p:cNvPr>
          <p:cNvSpPr/>
          <p:nvPr/>
        </p:nvSpPr>
        <p:spPr>
          <a:xfrm>
            <a:off x="6096000" y="2786020"/>
            <a:ext cx="1943965" cy="1518080"/>
          </a:xfrm>
          <a:prstGeom prst="ellipse">
            <a:avLst/>
          </a:prstGeom>
          <a:solidFill>
            <a:srgbClr val="FFFFFF"/>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4" name="Marcador de número de diapositiva 3">
            <a:extLst>
              <a:ext uri="{FF2B5EF4-FFF2-40B4-BE49-F238E27FC236}">
                <a16:creationId xmlns:a16="http://schemas.microsoft.com/office/drawing/2014/main" id="{2AA4F5D9-6D3F-4381-BC84-25E87054E497}"/>
              </a:ext>
            </a:extLst>
          </p:cNvPr>
          <p:cNvSpPr>
            <a:spLocks noGrp="1"/>
          </p:cNvSpPr>
          <p:nvPr>
            <p:ph type="sldNum" sz="quarter" idx="2"/>
          </p:nvPr>
        </p:nvSpPr>
        <p:spPr/>
        <p:txBody>
          <a:bodyPr/>
          <a:lstStyle/>
          <a:p>
            <a:fld id="{86CB4B4D-7CA3-9044-876B-883B54F8677D}" type="slidenum">
              <a:rPr lang="es-MX" smtClean="0"/>
              <a:t>13</a:t>
            </a:fld>
            <a:endParaRPr lang="es-MX"/>
          </a:p>
        </p:txBody>
      </p:sp>
      <p:sp>
        <p:nvSpPr>
          <p:cNvPr id="7" name="Rectángulo 6">
            <a:extLst>
              <a:ext uri="{FF2B5EF4-FFF2-40B4-BE49-F238E27FC236}">
                <a16:creationId xmlns:a16="http://schemas.microsoft.com/office/drawing/2014/main" id="{C016A95E-3164-472B-9C86-9785FC397F1C}"/>
              </a:ext>
            </a:extLst>
          </p:cNvPr>
          <p:cNvSpPr/>
          <p:nvPr/>
        </p:nvSpPr>
        <p:spPr>
          <a:xfrm>
            <a:off x="929146" y="572004"/>
            <a:ext cx="1984838" cy="1754326"/>
          </a:xfrm>
          <a:prstGeom prst="rect">
            <a:avLst/>
          </a:prstGeom>
          <a:noFill/>
        </p:spPr>
        <p:txBody>
          <a:bodyPr wrap="none" lIns="91440" tIns="45720" rIns="91440" bIns="45720">
            <a:spAutoFit/>
          </a:bodyPr>
          <a:lstStyle/>
          <a:p>
            <a:pPr algn="ctr"/>
            <a:r>
              <a:rPr lang="es-ES" sz="3600" b="0" cap="none" spc="0" dirty="0">
                <a:ln w="0"/>
                <a:solidFill>
                  <a:schemeClr val="tx1"/>
                </a:solidFill>
                <a:effectLst>
                  <a:outerShdw blurRad="38100" dist="19050" dir="2700000" algn="tl" rotWithShape="0">
                    <a:schemeClr val="dk1">
                      <a:alpha val="40000"/>
                    </a:schemeClr>
                  </a:outerShdw>
                </a:effectLst>
              </a:rPr>
              <a:t>SHCP</a:t>
            </a:r>
          </a:p>
          <a:p>
            <a:pPr algn="ctr"/>
            <a:r>
              <a:rPr lang="es-ES" sz="3600" dirty="0">
                <a:ln w="0"/>
                <a:solidFill>
                  <a:schemeClr val="tx1"/>
                </a:solidFill>
                <a:effectLst>
                  <a:outerShdw blurRad="38100" dist="19050" dir="2700000" algn="tl" rotWithShape="0">
                    <a:schemeClr val="dk1">
                      <a:alpha val="40000"/>
                    </a:schemeClr>
                  </a:outerShdw>
                </a:effectLst>
              </a:rPr>
              <a:t>SFP</a:t>
            </a:r>
          </a:p>
          <a:p>
            <a:pPr algn="ctr"/>
            <a:r>
              <a:rPr lang="es-ES" sz="3600" b="0" cap="none" spc="0" dirty="0">
                <a:ln w="0"/>
                <a:solidFill>
                  <a:schemeClr val="tx1"/>
                </a:solidFill>
                <a:effectLst>
                  <a:outerShdw blurRad="38100" dist="19050" dir="2700000" algn="tl" rotWithShape="0">
                    <a:schemeClr val="dk1">
                      <a:alpha val="40000"/>
                    </a:schemeClr>
                  </a:outerShdw>
                </a:effectLst>
              </a:rPr>
              <a:t>CONEVAL</a:t>
            </a:r>
          </a:p>
        </p:txBody>
      </p:sp>
      <p:sp>
        <p:nvSpPr>
          <p:cNvPr id="8" name="Flecha: a la derecha 7">
            <a:extLst>
              <a:ext uri="{FF2B5EF4-FFF2-40B4-BE49-F238E27FC236}">
                <a16:creationId xmlns:a16="http://schemas.microsoft.com/office/drawing/2014/main" id="{BBE1643D-C8BD-4BC5-8035-95F24D93A827}"/>
              </a:ext>
            </a:extLst>
          </p:cNvPr>
          <p:cNvSpPr/>
          <p:nvPr/>
        </p:nvSpPr>
        <p:spPr>
          <a:xfrm>
            <a:off x="3250096" y="1133061"/>
            <a:ext cx="1401417" cy="516835"/>
          </a:xfrm>
          <a:prstGeom prst="rightArrow">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9" name="CuadroTexto 8">
            <a:extLst>
              <a:ext uri="{FF2B5EF4-FFF2-40B4-BE49-F238E27FC236}">
                <a16:creationId xmlns:a16="http://schemas.microsoft.com/office/drawing/2014/main" id="{5813CE46-6C3C-4607-889A-876448058DF8}"/>
              </a:ext>
            </a:extLst>
          </p:cNvPr>
          <p:cNvSpPr txBox="1"/>
          <p:nvPr/>
        </p:nvSpPr>
        <p:spPr>
          <a:xfrm>
            <a:off x="3080745" y="1695126"/>
            <a:ext cx="148131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Establecen el</a:t>
            </a:r>
          </a:p>
        </p:txBody>
      </p:sp>
      <p:sp>
        <p:nvSpPr>
          <p:cNvPr id="10" name="Rectángulo 9">
            <a:extLst>
              <a:ext uri="{FF2B5EF4-FFF2-40B4-BE49-F238E27FC236}">
                <a16:creationId xmlns:a16="http://schemas.microsoft.com/office/drawing/2014/main" id="{80A11DF4-8116-472F-A2B6-DAFEF299E2F5}"/>
              </a:ext>
            </a:extLst>
          </p:cNvPr>
          <p:cNvSpPr/>
          <p:nvPr/>
        </p:nvSpPr>
        <p:spPr>
          <a:xfrm>
            <a:off x="5177733" y="1003565"/>
            <a:ext cx="1167307" cy="646331"/>
          </a:xfrm>
          <a:prstGeom prst="rect">
            <a:avLst/>
          </a:prstGeom>
          <a:noFill/>
        </p:spPr>
        <p:txBody>
          <a:bodyPr wrap="none" lIns="91440" tIns="45720" rIns="91440" bIns="45720">
            <a:spAutoFit/>
          </a:bodyPr>
          <a:lstStyle/>
          <a:p>
            <a:pPr algn="ctr"/>
            <a:r>
              <a:rPr lang="es-ES" sz="3600" b="0" cap="none" spc="0" dirty="0">
                <a:ln w="0"/>
                <a:solidFill>
                  <a:schemeClr val="tx1"/>
                </a:solidFill>
                <a:effectLst>
                  <a:outerShdw blurRad="38100" dist="19050" dir="2700000" algn="tl" rotWithShape="0">
                    <a:schemeClr val="dk1">
                      <a:alpha val="40000"/>
                    </a:schemeClr>
                  </a:outerShdw>
                </a:effectLst>
              </a:rPr>
              <a:t>MML</a:t>
            </a:r>
          </a:p>
        </p:txBody>
      </p:sp>
      <p:sp>
        <p:nvSpPr>
          <p:cNvPr id="11" name="Flecha: a la derecha 10">
            <a:extLst>
              <a:ext uri="{FF2B5EF4-FFF2-40B4-BE49-F238E27FC236}">
                <a16:creationId xmlns:a16="http://schemas.microsoft.com/office/drawing/2014/main" id="{9E546857-CD2C-4A18-BEFD-ABFE784B9E6F}"/>
              </a:ext>
            </a:extLst>
          </p:cNvPr>
          <p:cNvSpPr/>
          <p:nvPr/>
        </p:nvSpPr>
        <p:spPr>
          <a:xfrm>
            <a:off x="6652592" y="1068312"/>
            <a:ext cx="533399" cy="516835"/>
          </a:xfrm>
          <a:prstGeom prst="rightArrow">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12" name="Rectángulo 11">
            <a:extLst>
              <a:ext uri="{FF2B5EF4-FFF2-40B4-BE49-F238E27FC236}">
                <a16:creationId xmlns:a16="http://schemas.microsoft.com/office/drawing/2014/main" id="{F33349F2-7BBB-494E-A0C9-688DC41436C4}"/>
              </a:ext>
            </a:extLst>
          </p:cNvPr>
          <p:cNvSpPr/>
          <p:nvPr/>
        </p:nvSpPr>
        <p:spPr>
          <a:xfrm>
            <a:off x="7412216" y="963520"/>
            <a:ext cx="958917" cy="646331"/>
          </a:xfrm>
          <a:prstGeom prst="rect">
            <a:avLst/>
          </a:prstGeom>
          <a:noFill/>
        </p:spPr>
        <p:txBody>
          <a:bodyPr wrap="none" lIns="91440" tIns="45720" rIns="91440" bIns="45720">
            <a:spAutoFit/>
          </a:bodyPr>
          <a:lstStyle/>
          <a:p>
            <a:pPr algn="ctr"/>
            <a:r>
              <a:rPr lang="es-ES" sz="3600" b="0" cap="none" spc="0" dirty="0" err="1">
                <a:ln w="0"/>
                <a:solidFill>
                  <a:schemeClr val="tx1"/>
                </a:solidFill>
                <a:effectLst>
                  <a:outerShdw blurRad="38100" dist="19050" dir="2700000" algn="tl" rotWithShape="0">
                    <a:schemeClr val="dk1">
                      <a:alpha val="40000"/>
                    </a:schemeClr>
                  </a:outerShdw>
                </a:effectLst>
              </a:rPr>
              <a:t>PP’s</a:t>
            </a:r>
            <a:endParaRPr lang="es-ES" sz="3600" b="0" cap="none" spc="0" dirty="0">
              <a:ln w="0"/>
              <a:solidFill>
                <a:schemeClr val="tx1"/>
              </a:solidFill>
              <a:effectLst>
                <a:outerShdw blurRad="38100" dist="19050" dir="2700000" algn="tl" rotWithShape="0">
                  <a:schemeClr val="dk1">
                    <a:alpha val="40000"/>
                  </a:schemeClr>
                </a:outerShdw>
              </a:effectLst>
            </a:endParaRPr>
          </a:p>
        </p:txBody>
      </p:sp>
      <p:sp>
        <p:nvSpPr>
          <p:cNvPr id="13" name="Flecha: a la derecha 12">
            <a:extLst>
              <a:ext uri="{FF2B5EF4-FFF2-40B4-BE49-F238E27FC236}">
                <a16:creationId xmlns:a16="http://schemas.microsoft.com/office/drawing/2014/main" id="{32FF5E31-CAFC-47AC-B544-E5C30B26E805}"/>
              </a:ext>
            </a:extLst>
          </p:cNvPr>
          <p:cNvSpPr/>
          <p:nvPr/>
        </p:nvSpPr>
        <p:spPr>
          <a:xfrm>
            <a:off x="8693427" y="1028267"/>
            <a:ext cx="533399" cy="516835"/>
          </a:xfrm>
          <a:prstGeom prst="rightArrow">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14" name="Rectángulo 13">
            <a:extLst>
              <a:ext uri="{FF2B5EF4-FFF2-40B4-BE49-F238E27FC236}">
                <a16:creationId xmlns:a16="http://schemas.microsoft.com/office/drawing/2014/main" id="{96B9D88D-A8C3-416D-9B41-8E0A980DFAF6}"/>
              </a:ext>
            </a:extLst>
          </p:cNvPr>
          <p:cNvSpPr/>
          <p:nvPr/>
        </p:nvSpPr>
        <p:spPr>
          <a:xfrm>
            <a:off x="9438309" y="938816"/>
            <a:ext cx="946093" cy="646331"/>
          </a:xfrm>
          <a:prstGeom prst="rect">
            <a:avLst/>
          </a:prstGeom>
          <a:noFill/>
        </p:spPr>
        <p:txBody>
          <a:bodyPr wrap="none" lIns="91440" tIns="45720" rIns="91440" bIns="45720">
            <a:spAutoFit/>
          </a:bodyPr>
          <a:lstStyle/>
          <a:p>
            <a:pPr algn="ctr"/>
            <a:r>
              <a:rPr lang="es-ES" sz="3600" b="0" cap="none" spc="0" dirty="0">
                <a:ln w="0"/>
                <a:solidFill>
                  <a:schemeClr val="tx1"/>
                </a:solidFill>
                <a:effectLst>
                  <a:outerShdw blurRad="38100" dist="19050" dir="2700000" algn="tl" rotWithShape="0">
                    <a:schemeClr val="dk1">
                      <a:alpha val="40000"/>
                    </a:schemeClr>
                  </a:outerShdw>
                </a:effectLst>
              </a:rPr>
              <a:t>MIR</a:t>
            </a:r>
          </a:p>
        </p:txBody>
      </p:sp>
      <p:cxnSp>
        <p:nvCxnSpPr>
          <p:cNvPr id="16" name="Conector recto de flecha 15">
            <a:extLst>
              <a:ext uri="{FF2B5EF4-FFF2-40B4-BE49-F238E27FC236}">
                <a16:creationId xmlns:a16="http://schemas.microsoft.com/office/drawing/2014/main" id="{57A9D7F1-FCB8-4874-866D-B5E856FA765C}"/>
              </a:ext>
            </a:extLst>
          </p:cNvPr>
          <p:cNvCxnSpPr>
            <a:cxnSpLocks/>
          </p:cNvCxnSpPr>
          <p:nvPr/>
        </p:nvCxnSpPr>
        <p:spPr>
          <a:xfrm flipH="1">
            <a:off x="8960127" y="1669486"/>
            <a:ext cx="859734" cy="517123"/>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7" name="CuadroTexto 16">
            <a:extLst>
              <a:ext uri="{FF2B5EF4-FFF2-40B4-BE49-F238E27FC236}">
                <a16:creationId xmlns:a16="http://schemas.microsoft.com/office/drawing/2014/main" id="{34D692CD-F8B7-4747-8D51-49547B867564}"/>
              </a:ext>
            </a:extLst>
          </p:cNvPr>
          <p:cNvSpPr txBox="1"/>
          <p:nvPr/>
        </p:nvSpPr>
        <p:spPr>
          <a:xfrm>
            <a:off x="8691495" y="2195448"/>
            <a:ext cx="56672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PEF</a:t>
            </a:r>
          </a:p>
        </p:txBody>
      </p:sp>
      <p:cxnSp>
        <p:nvCxnSpPr>
          <p:cNvPr id="18" name="Conector recto de flecha 17">
            <a:extLst>
              <a:ext uri="{FF2B5EF4-FFF2-40B4-BE49-F238E27FC236}">
                <a16:creationId xmlns:a16="http://schemas.microsoft.com/office/drawing/2014/main" id="{D181716A-BCF1-4B1E-9458-7EAEEF2D5E65}"/>
              </a:ext>
            </a:extLst>
          </p:cNvPr>
          <p:cNvCxnSpPr>
            <a:cxnSpLocks/>
          </p:cNvCxnSpPr>
          <p:nvPr/>
        </p:nvCxnSpPr>
        <p:spPr>
          <a:xfrm>
            <a:off x="9974682" y="1669486"/>
            <a:ext cx="560796" cy="517123"/>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1" name="CuadroTexto 20">
            <a:extLst>
              <a:ext uri="{FF2B5EF4-FFF2-40B4-BE49-F238E27FC236}">
                <a16:creationId xmlns:a16="http://schemas.microsoft.com/office/drawing/2014/main" id="{56923430-BFC7-41C9-8700-255B0243E6AE}"/>
              </a:ext>
            </a:extLst>
          </p:cNvPr>
          <p:cNvSpPr txBox="1"/>
          <p:nvPr/>
        </p:nvSpPr>
        <p:spPr>
          <a:xfrm>
            <a:off x="10255080" y="2186609"/>
            <a:ext cx="56672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CP</a:t>
            </a:r>
          </a:p>
        </p:txBody>
      </p:sp>
      <p:sp>
        <p:nvSpPr>
          <p:cNvPr id="22" name="Elipse 21">
            <a:extLst>
              <a:ext uri="{FF2B5EF4-FFF2-40B4-BE49-F238E27FC236}">
                <a16:creationId xmlns:a16="http://schemas.microsoft.com/office/drawing/2014/main" id="{BBED38EA-0336-4EB2-8506-878257F15A8E}"/>
              </a:ext>
            </a:extLst>
          </p:cNvPr>
          <p:cNvSpPr/>
          <p:nvPr/>
        </p:nvSpPr>
        <p:spPr>
          <a:xfrm>
            <a:off x="4806039" y="4381098"/>
            <a:ext cx="1096618" cy="1038698"/>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12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s-MX" dirty="0"/>
              <a:t>MML</a:t>
            </a:r>
          </a:p>
          <a:p>
            <a:pPr marL="0" marR="0" indent="0" algn="ctr" defTabSz="914400" rtl="0" fontAlgn="auto" latinLnBrk="0" hangingPunct="0">
              <a:lnSpc>
                <a:spcPct val="100000"/>
              </a:lnSpc>
              <a:spcBef>
                <a:spcPts val="0"/>
              </a:spcBef>
              <a:spcAft>
                <a:spcPts val="0"/>
              </a:spcAft>
              <a:buClrTx/>
              <a:buSzTx/>
              <a:buFontTx/>
              <a:buNone/>
              <a:tabLst/>
            </a:pPr>
            <a:endParaRPr kumimoji="0" lang="es-MX" sz="1200" b="0" i="0" u="none" strike="noStrike" cap="none" spc="0" normalizeH="0" baseline="0" dirty="0">
              <a:ln>
                <a:noFill/>
              </a:ln>
              <a:solidFill>
                <a:srgbClr val="000000"/>
              </a:solidFill>
              <a:effectLst/>
              <a:uFillTx/>
              <a:latin typeface="+mj-lt"/>
              <a:ea typeface="+mj-ea"/>
              <a:cs typeface="+mj-cs"/>
              <a:sym typeface="Calibri"/>
            </a:endParaRPr>
          </a:p>
        </p:txBody>
      </p:sp>
      <p:cxnSp>
        <p:nvCxnSpPr>
          <p:cNvPr id="24" name="Conector recto 23">
            <a:extLst>
              <a:ext uri="{FF2B5EF4-FFF2-40B4-BE49-F238E27FC236}">
                <a16:creationId xmlns:a16="http://schemas.microsoft.com/office/drawing/2014/main" id="{D4C5A238-0014-4046-A6C8-ECE83475CBF5}"/>
              </a:ext>
            </a:extLst>
          </p:cNvPr>
          <p:cNvCxnSpPr/>
          <p:nvPr/>
        </p:nvCxnSpPr>
        <p:spPr>
          <a:xfrm flipV="1">
            <a:off x="5716188" y="4084037"/>
            <a:ext cx="759624" cy="46462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5" name="CuadroTexto 24">
            <a:extLst>
              <a:ext uri="{FF2B5EF4-FFF2-40B4-BE49-F238E27FC236}">
                <a16:creationId xmlns:a16="http://schemas.microsoft.com/office/drawing/2014/main" id="{EBA6756D-527E-430C-BAA9-500098A3BE3B}"/>
              </a:ext>
            </a:extLst>
          </p:cNvPr>
          <p:cNvSpPr txBox="1"/>
          <p:nvPr/>
        </p:nvSpPr>
        <p:spPr>
          <a:xfrm rot="19706727">
            <a:off x="5724432" y="4131683"/>
            <a:ext cx="84347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Alinea</a:t>
            </a:r>
          </a:p>
        </p:txBody>
      </p:sp>
      <p:cxnSp>
        <p:nvCxnSpPr>
          <p:cNvPr id="26" name="Conector recto 25">
            <a:extLst>
              <a:ext uri="{FF2B5EF4-FFF2-40B4-BE49-F238E27FC236}">
                <a16:creationId xmlns:a16="http://schemas.microsoft.com/office/drawing/2014/main" id="{5CC82496-F303-40BF-B0B8-FD57E7F81610}"/>
              </a:ext>
            </a:extLst>
          </p:cNvPr>
          <p:cNvCxnSpPr>
            <a:cxnSpLocks/>
          </p:cNvCxnSpPr>
          <p:nvPr/>
        </p:nvCxnSpPr>
        <p:spPr>
          <a:xfrm flipV="1">
            <a:off x="6489079" y="3177372"/>
            <a:ext cx="226225" cy="906665"/>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8" name="CuadroTexto 27">
            <a:extLst>
              <a:ext uri="{FF2B5EF4-FFF2-40B4-BE49-F238E27FC236}">
                <a16:creationId xmlns:a16="http://schemas.microsoft.com/office/drawing/2014/main" id="{5E4DDF61-5D87-441C-9C90-E358CA82C99D}"/>
              </a:ext>
            </a:extLst>
          </p:cNvPr>
          <p:cNvSpPr txBox="1"/>
          <p:nvPr/>
        </p:nvSpPr>
        <p:spPr>
          <a:xfrm rot="17072460">
            <a:off x="5808309" y="3255359"/>
            <a:ext cx="125549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Indicadores</a:t>
            </a:r>
          </a:p>
        </p:txBody>
      </p:sp>
      <p:cxnSp>
        <p:nvCxnSpPr>
          <p:cNvPr id="29" name="Conector recto 28">
            <a:extLst>
              <a:ext uri="{FF2B5EF4-FFF2-40B4-BE49-F238E27FC236}">
                <a16:creationId xmlns:a16="http://schemas.microsoft.com/office/drawing/2014/main" id="{1026A629-9489-43DD-B8B0-17D22BDDF2FC}"/>
              </a:ext>
            </a:extLst>
          </p:cNvPr>
          <p:cNvCxnSpPr>
            <a:cxnSpLocks/>
          </p:cNvCxnSpPr>
          <p:nvPr/>
        </p:nvCxnSpPr>
        <p:spPr>
          <a:xfrm>
            <a:off x="6489079" y="4086398"/>
            <a:ext cx="997225" cy="110475"/>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32" name="CuadroTexto 31">
            <a:extLst>
              <a:ext uri="{FF2B5EF4-FFF2-40B4-BE49-F238E27FC236}">
                <a16:creationId xmlns:a16="http://schemas.microsoft.com/office/drawing/2014/main" id="{219C5F28-8836-4633-AD9E-DBF451DBC59F}"/>
              </a:ext>
            </a:extLst>
          </p:cNvPr>
          <p:cNvSpPr txBox="1"/>
          <p:nvPr/>
        </p:nvSpPr>
        <p:spPr>
          <a:xfrm rot="378216">
            <a:off x="6499283" y="3763419"/>
            <a:ext cx="125549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Objetivos</a:t>
            </a:r>
          </a:p>
        </p:txBody>
      </p:sp>
      <p:sp>
        <p:nvSpPr>
          <p:cNvPr id="34" name="CuadroTexto 33">
            <a:extLst>
              <a:ext uri="{FF2B5EF4-FFF2-40B4-BE49-F238E27FC236}">
                <a16:creationId xmlns:a16="http://schemas.microsoft.com/office/drawing/2014/main" id="{ECBA3D59-851E-4D70-8828-B2209568941D}"/>
              </a:ext>
            </a:extLst>
          </p:cNvPr>
          <p:cNvSpPr txBox="1"/>
          <p:nvPr/>
        </p:nvSpPr>
        <p:spPr>
          <a:xfrm>
            <a:off x="8691495" y="3120970"/>
            <a:ext cx="125549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Programas</a:t>
            </a:r>
          </a:p>
        </p:txBody>
      </p:sp>
      <p:sp>
        <p:nvSpPr>
          <p:cNvPr id="35" name="CuadroTexto 34">
            <a:extLst>
              <a:ext uri="{FF2B5EF4-FFF2-40B4-BE49-F238E27FC236}">
                <a16:creationId xmlns:a16="http://schemas.microsoft.com/office/drawing/2014/main" id="{1CE3B917-F359-439D-83BD-ABAC0F878599}"/>
              </a:ext>
            </a:extLst>
          </p:cNvPr>
          <p:cNvSpPr txBox="1"/>
          <p:nvPr/>
        </p:nvSpPr>
        <p:spPr>
          <a:xfrm>
            <a:off x="8857876" y="3417935"/>
            <a:ext cx="8484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PND</a:t>
            </a:r>
          </a:p>
        </p:txBody>
      </p:sp>
      <p:sp>
        <p:nvSpPr>
          <p:cNvPr id="37" name="Flecha: a la derecha con bandas 36">
            <a:extLst>
              <a:ext uri="{FF2B5EF4-FFF2-40B4-BE49-F238E27FC236}">
                <a16:creationId xmlns:a16="http://schemas.microsoft.com/office/drawing/2014/main" id="{85DB3920-321A-4391-A8E2-63E30B3481BE}"/>
              </a:ext>
            </a:extLst>
          </p:cNvPr>
          <p:cNvSpPr/>
          <p:nvPr/>
        </p:nvSpPr>
        <p:spPr>
          <a:xfrm>
            <a:off x="8122174" y="3296360"/>
            <a:ext cx="735702" cy="363472"/>
          </a:xfrm>
          <a:prstGeom prst="stripedRight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cxnSp>
        <p:nvCxnSpPr>
          <p:cNvPr id="39" name="Conector recto 38">
            <a:extLst>
              <a:ext uri="{FF2B5EF4-FFF2-40B4-BE49-F238E27FC236}">
                <a16:creationId xmlns:a16="http://schemas.microsoft.com/office/drawing/2014/main" id="{B19C00A3-90F9-43F1-82F9-3B0AB8D8ADD0}"/>
              </a:ext>
            </a:extLst>
          </p:cNvPr>
          <p:cNvCxnSpPr/>
          <p:nvPr/>
        </p:nvCxnSpPr>
        <p:spPr>
          <a:xfrm>
            <a:off x="5902657" y="5099230"/>
            <a:ext cx="1093305"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40" name="CuadroTexto 39">
            <a:extLst>
              <a:ext uri="{FF2B5EF4-FFF2-40B4-BE49-F238E27FC236}">
                <a16:creationId xmlns:a16="http://schemas.microsoft.com/office/drawing/2014/main" id="{64155E69-BF4C-400C-A7D4-216AA97BAAA4}"/>
              </a:ext>
            </a:extLst>
          </p:cNvPr>
          <p:cNvSpPr txBox="1"/>
          <p:nvPr/>
        </p:nvSpPr>
        <p:spPr>
          <a:xfrm>
            <a:off x="5930689" y="4763210"/>
            <a:ext cx="10107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Capacita</a:t>
            </a:r>
          </a:p>
        </p:txBody>
      </p:sp>
      <p:sp>
        <p:nvSpPr>
          <p:cNvPr id="41" name="CuadroTexto 40">
            <a:extLst>
              <a:ext uri="{FF2B5EF4-FFF2-40B4-BE49-F238E27FC236}">
                <a16:creationId xmlns:a16="http://schemas.microsoft.com/office/drawing/2014/main" id="{D68474E6-E573-47CB-B519-54C8808F0FCE}"/>
              </a:ext>
            </a:extLst>
          </p:cNvPr>
          <p:cNvSpPr txBox="1"/>
          <p:nvPr/>
        </p:nvSpPr>
        <p:spPr>
          <a:xfrm>
            <a:off x="5930689" y="5083483"/>
            <a:ext cx="10107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SHCP</a:t>
            </a:r>
          </a:p>
        </p:txBody>
      </p:sp>
      <p:cxnSp>
        <p:nvCxnSpPr>
          <p:cNvPr id="43" name="Conector recto 42">
            <a:extLst>
              <a:ext uri="{FF2B5EF4-FFF2-40B4-BE49-F238E27FC236}">
                <a16:creationId xmlns:a16="http://schemas.microsoft.com/office/drawing/2014/main" id="{F465E33C-FA8C-42D6-A2D5-E6C3F4484926}"/>
              </a:ext>
            </a:extLst>
          </p:cNvPr>
          <p:cNvCxnSpPr/>
          <p:nvPr/>
        </p:nvCxnSpPr>
        <p:spPr>
          <a:xfrm flipV="1">
            <a:off x="7067982" y="4694410"/>
            <a:ext cx="418322" cy="389073"/>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44" name="Conector recto 43">
            <a:extLst>
              <a:ext uri="{FF2B5EF4-FFF2-40B4-BE49-F238E27FC236}">
                <a16:creationId xmlns:a16="http://schemas.microsoft.com/office/drawing/2014/main" id="{D5CD362D-EA32-41D8-B8EB-A317964C6A80}"/>
              </a:ext>
            </a:extLst>
          </p:cNvPr>
          <p:cNvCxnSpPr>
            <a:cxnSpLocks/>
          </p:cNvCxnSpPr>
          <p:nvPr/>
        </p:nvCxnSpPr>
        <p:spPr>
          <a:xfrm flipV="1">
            <a:off x="7085488" y="4947875"/>
            <a:ext cx="527375" cy="184666"/>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47" name="Conector recto 46">
            <a:extLst>
              <a:ext uri="{FF2B5EF4-FFF2-40B4-BE49-F238E27FC236}">
                <a16:creationId xmlns:a16="http://schemas.microsoft.com/office/drawing/2014/main" id="{E4312E29-C60D-46CB-ABC7-22C631E583A6}"/>
              </a:ext>
            </a:extLst>
          </p:cNvPr>
          <p:cNvCxnSpPr>
            <a:cxnSpLocks/>
          </p:cNvCxnSpPr>
          <p:nvPr/>
        </p:nvCxnSpPr>
        <p:spPr>
          <a:xfrm flipV="1">
            <a:off x="7089477" y="5156600"/>
            <a:ext cx="533370" cy="16793"/>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49" name="Conector recto 48">
            <a:extLst>
              <a:ext uri="{FF2B5EF4-FFF2-40B4-BE49-F238E27FC236}">
                <a16:creationId xmlns:a16="http://schemas.microsoft.com/office/drawing/2014/main" id="{519E9112-867A-4E20-A04E-5A1AADE05FFD}"/>
              </a:ext>
            </a:extLst>
          </p:cNvPr>
          <p:cNvCxnSpPr>
            <a:cxnSpLocks/>
          </p:cNvCxnSpPr>
          <p:nvPr/>
        </p:nvCxnSpPr>
        <p:spPr>
          <a:xfrm>
            <a:off x="7085488" y="5229342"/>
            <a:ext cx="527375" cy="15666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52" name="Elipse 51">
            <a:extLst>
              <a:ext uri="{FF2B5EF4-FFF2-40B4-BE49-F238E27FC236}">
                <a16:creationId xmlns:a16="http://schemas.microsoft.com/office/drawing/2014/main" id="{A431AA83-EFB2-437A-B1DD-F59FD312F6AD}"/>
              </a:ext>
            </a:extLst>
          </p:cNvPr>
          <p:cNvSpPr/>
          <p:nvPr/>
        </p:nvSpPr>
        <p:spPr>
          <a:xfrm>
            <a:off x="7806118" y="4536245"/>
            <a:ext cx="1522225" cy="908861"/>
          </a:xfrm>
          <a:prstGeom prst="ellipse">
            <a:avLst/>
          </a:prstGeom>
          <a:solidFill>
            <a:srgbClr val="FFFFFF"/>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Servidores públicos</a:t>
            </a:r>
          </a:p>
        </p:txBody>
      </p:sp>
      <p:cxnSp>
        <p:nvCxnSpPr>
          <p:cNvPr id="54" name="Conector recto 53">
            <a:extLst>
              <a:ext uri="{FF2B5EF4-FFF2-40B4-BE49-F238E27FC236}">
                <a16:creationId xmlns:a16="http://schemas.microsoft.com/office/drawing/2014/main" id="{D151690E-56AF-4F0B-8E18-8C816324576C}"/>
              </a:ext>
            </a:extLst>
          </p:cNvPr>
          <p:cNvCxnSpPr/>
          <p:nvPr/>
        </p:nvCxnSpPr>
        <p:spPr>
          <a:xfrm>
            <a:off x="5346065" y="5452813"/>
            <a:ext cx="0" cy="769539"/>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55" name="CuadroTexto 54">
            <a:extLst>
              <a:ext uri="{FF2B5EF4-FFF2-40B4-BE49-F238E27FC236}">
                <a16:creationId xmlns:a16="http://schemas.microsoft.com/office/drawing/2014/main" id="{DA3778AB-7B8D-4F1C-B307-49034C3F882A}"/>
              </a:ext>
            </a:extLst>
          </p:cNvPr>
          <p:cNvSpPr txBox="1"/>
          <p:nvPr/>
        </p:nvSpPr>
        <p:spPr>
          <a:xfrm rot="16200000">
            <a:off x="4558552" y="5671318"/>
            <a:ext cx="109661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Elabora</a:t>
            </a:r>
          </a:p>
        </p:txBody>
      </p:sp>
      <p:sp>
        <p:nvSpPr>
          <p:cNvPr id="56" name="CuadroTexto 55">
            <a:extLst>
              <a:ext uri="{FF2B5EF4-FFF2-40B4-BE49-F238E27FC236}">
                <a16:creationId xmlns:a16="http://schemas.microsoft.com/office/drawing/2014/main" id="{189848EA-5B61-4A43-9C2E-F9B0A9772712}"/>
              </a:ext>
            </a:extLst>
          </p:cNvPr>
          <p:cNvSpPr txBox="1"/>
          <p:nvPr/>
        </p:nvSpPr>
        <p:spPr>
          <a:xfrm rot="16200000">
            <a:off x="5160951" y="5671317"/>
            <a:ext cx="75612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MIR</a:t>
            </a:r>
          </a:p>
        </p:txBody>
      </p:sp>
      <p:cxnSp>
        <p:nvCxnSpPr>
          <p:cNvPr id="58" name="Conector recto 57">
            <a:extLst>
              <a:ext uri="{FF2B5EF4-FFF2-40B4-BE49-F238E27FC236}">
                <a16:creationId xmlns:a16="http://schemas.microsoft.com/office/drawing/2014/main" id="{F834AE2C-7D75-4732-86A5-C00B54704025}"/>
              </a:ext>
            </a:extLst>
          </p:cNvPr>
          <p:cNvCxnSpPr/>
          <p:nvPr/>
        </p:nvCxnSpPr>
        <p:spPr>
          <a:xfrm flipH="1">
            <a:off x="3722674" y="5229342"/>
            <a:ext cx="1083365" cy="626639"/>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59" name="CuadroTexto 58">
            <a:extLst>
              <a:ext uri="{FF2B5EF4-FFF2-40B4-BE49-F238E27FC236}">
                <a16:creationId xmlns:a16="http://schemas.microsoft.com/office/drawing/2014/main" id="{DE09D097-B8B6-4A93-B02A-C21987E20567}"/>
              </a:ext>
            </a:extLst>
          </p:cNvPr>
          <p:cNvSpPr txBox="1"/>
          <p:nvPr/>
        </p:nvSpPr>
        <p:spPr>
          <a:xfrm rot="19764795">
            <a:off x="3578350" y="5201341"/>
            <a:ext cx="109661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Rendición</a:t>
            </a:r>
          </a:p>
        </p:txBody>
      </p:sp>
      <p:sp>
        <p:nvSpPr>
          <p:cNvPr id="60" name="CuadroTexto 59">
            <a:extLst>
              <a:ext uri="{FF2B5EF4-FFF2-40B4-BE49-F238E27FC236}">
                <a16:creationId xmlns:a16="http://schemas.microsoft.com/office/drawing/2014/main" id="{E5840FCD-AABD-4FC3-84B4-76C5CDB4BF4C}"/>
              </a:ext>
            </a:extLst>
          </p:cNvPr>
          <p:cNvSpPr txBox="1"/>
          <p:nvPr/>
        </p:nvSpPr>
        <p:spPr>
          <a:xfrm rot="19764795">
            <a:off x="3685457" y="5552675"/>
            <a:ext cx="121932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s-MX" dirty="0"/>
              <a:t>d</a:t>
            </a:r>
            <a:r>
              <a:rPr kumimoji="0" lang="es-MX" sz="1800" b="0" i="0" u="none" strike="noStrike" cap="none" spc="0" normalizeH="0" baseline="0" dirty="0">
                <a:ln>
                  <a:noFill/>
                </a:ln>
                <a:solidFill>
                  <a:srgbClr val="000000"/>
                </a:solidFill>
                <a:effectLst/>
                <a:uFillTx/>
                <a:latin typeface="+mj-lt"/>
                <a:ea typeface="+mj-ea"/>
                <a:cs typeface="+mj-cs"/>
                <a:sym typeface="Calibri"/>
              </a:rPr>
              <a:t>e cuentas</a:t>
            </a:r>
          </a:p>
        </p:txBody>
      </p:sp>
      <p:cxnSp>
        <p:nvCxnSpPr>
          <p:cNvPr id="62" name="Conector recto 61">
            <a:extLst>
              <a:ext uri="{FF2B5EF4-FFF2-40B4-BE49-F238E27FC236}">
                <a16:creationId xmlns:a16="http://schemas.microsoft.com/office/drawing/2014/main" id="{CACF456A-2765-4E88-A8FD-690E87772EB9}"/>
              </a:ext>
            </a:extLst>
          </p:cNvPr>
          <p:cNvCxnSpPr/>
          <p:nvPr/>
        </p:nvCxnSpPr>
        <p:spPr>
          <a:xfrm flipH="1">
            <a:off x="1734848" y="5855981"/>
            <a:ext cx="1987826"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64" name="CuadroTexto 63">
            <a:extLst>
              <a:ext uri="{FF2B5EF4-FFF2-40B4-BE49-F238E27FC236}">
                <a16:creationId xmlns:a16="http://schemas.microsoft.com/office/drawing/2014/main" id="{CAFE8BD0-A4A5-4847-9615-F13053182BBD}"/>
              </a:ext>
            </a:extLst>
          </p:cNvPr>
          <p:cNvSpPr txBox="1"/>
          <p:nvPr/>
        </p:nvSpPr>
        <p:spPr>
          <a:xfrm>
            <a:off x="2081888" y="5486651"/>
            <a:ext cx="109661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Informes</a:t>
            </a:r>
          </a:p>
        </p:txBody>
      </p:sp>
      <p:sp>
        <p:nvSpPr>
          <p:cNvPr id="65" name="CuadroTexto 64">
            <a:extLst>
              <a:ext uri="{FF2B5EF4-FFF2-40B4-BE49-F238E27FC236}">
                <a16:creationId xmlns:a16="http://schemas.microsoft.com/office/drawing/2014/main" id="{FBE06370-5923-4C5A-9B4C-5C6B675FFF90}"/>
              </a:ext>
            </a:extLst>
          </p:cNvPr>
          <p:cNvSpPr txBox="1"/>
          <p:nvPr/>
        </p:nvSpPr>
        <p:spPr>
          <a:xfrm>
            <a:off x="2070291" y="5847795"/>
            <a:ext cx="109661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s-MX" dirty="0"/>
              <a:t>d</a:t>
            </a:r>
            <a:r>
              <a:rPr kumimoji="0" lang="es-MX" sz="1800" b="0" i="0" u="none" strike="noStrike" cap="none" spc="0" normalizeH="0" baseline="0" dirty="0">
                <a:ln>
                  <a:noFill/>
                </a:ln>
                <a:solidFill>
                  <a:srgbClr val="000000"/>
                </a:solidFill>
                <a:effectLst/>
                <a:uFillTx/>
                <a:latin typeface="+mj-lt"/>
                <a:ea typeface="+mj-ea"/>
                <a:cs typeface="+mj-cs"/>
                <a:sym typeface="Calibri"/>
              </a:rPr>
              <a:t>e avance</a:t>
            </a:r>
          </a:p>
        </p:txBody>
      </p:sp>
      <p:cxnSp>
        <p:nvCxnSpPr>
          <p:cNvPr id="67" name="Conector recto 66">
            <a:extLst>
              <a:ext uri="{FF2B5EF4-FFF2-40B4-BE49-F238E27FC236}">
                <a16:creationId xmlns:a16="http://schemas.microsoft.com/office/drawing/2014/main" id="{B131D628-91E1-4EC1-AE5F-BCF109E43504}"/>
              </a:ext>
            </a:extLst>
          </p:cNvPr>
          <p:cNvCxnSpPr/>
          <p:nvPr/>
        </p:nvCxnSpPr>
        <p:spPr>
          <a:xfrm flipH="1" flipV="1">
            <a:off x="3166909" y="4141635"/>
            <a:ext cx="1639130" cy="552775"/>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68" name="CuadroTexto 67">
            <a:extLst>
              <a:ext uri="{FF2B5EF4-FFF2-40B4-BE49-F238E27FC236}">
                <a16:creationId xmlns:a16="http://schemas.microsoft.com/office/drawing/2014/main" id="{54871733-FE73-4C94-9E58-B3093C6CAFD4}"/>
              </a:ext>
            </a:extLst>
          </p:cNvPr>
          <p:cNvSpPr txBox="1"/>
          <p:nvPr/>
        </p:nvSpPr>
        <p:spPr>
          <a:xfrm rot="3190935">
            <a:off x="4590097" y="3527029"/>
            <a:ext cx="109661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s-MX" dirty="0"/>
              <a:t>Revisa</a:t>
            </a: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69" name="CuadroTexto 68">
            <a:extLst>
              <a:ext uri="{FF2B5EF4-FFF2-40B4-BE49-F238E27FC236}">
                <a16:creationId xmlns:a16="http://schemas.microsoft.com/office/drawing/2014/main" id="{4CF14515-0BA7-494D-8DF7-8DC779B489E7}"/>
              </a:ext>
            </a:extLst>
          </p:cNvPr>
          <p:cNvSpPr txBox="1"/>
          <p:nvPr/>
        </p:nvSpPr>
        <p:spPr>
          <a:xfrm rot="1180559">
            <a:off x="3337159" y="4412816"/>
            <a:ext cx="109661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s-MX" dirty="0"/>
              <a:t>avances</a:t>
            </a: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cxnSp>
        <p:nvCxnSpPr>
          <p:cNvPr id="71" name="Conector recto 70">
            <a:extLst>
              <a:ext uri="{FF2B5EF4-FFF2-40B4-BE49-F238E27FC236}">
                <a16:creationId xmlns:a16="http://schemas.microsoft.com/office/drawing/2014/main" id="{34E664C5-7207-4709-93F5-CE839E48F797}"/>
              </a:ext>
            </a:extLst>
          </p:cNvPr>
          <p:cNvCxnSpPr/>
          <p:nvPr/>
        </p:nvCxnSpPr>
        <p:spPr>
          <a:xfrm flipH="1">
            <a:off x="1416795" y="4141635"/>
            <a:ext cx="1750114"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72" name="CuadroTexto 71">
            <a:extLst>
              <a:ext uri="{FF2B5EF4-FFF2-40B4-BE49-F238E27FC236}">
                <a16:creationId xmlns:a16="http://schemas.microsoft.com/office/drawing/2014/main" id="{9D3BA05D-0726-4C67-BE93-0620FD3E0EB5}"/>
              </a:ext>
            </a:extLst>
          </p:cNvPr>
          <p:cNvSpPr txBox="1"/>
          <p:nvPr/>
        </p:nvSpPr>
        <p:spPr>
          <a:xfrm>
            <a:off x="1558504" y="3712918"/>
            <a:ext cx="128889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Indicadores</a:t>
            </a:r>
          </a:p>
        </p:txBody>
      </p:sp>
      <p:sp>
        <p:nvSpPr>
          <p:cNvPr id="73" name="CuadroTexto 72">
            <a:extLst>
              <a:ext uri="{FF2B5EF4-FFF2-40B4-BE49-F238E27FC236}">
                <a16:creationId xmlns:a16="http://schemas.microsoft.com/office/drawing/2014/main" id="{BC59A9CA-8ED5-4A6F-B995-0FB548382983}"/>
              </a:ext>
            </a:extLst>
          </p:cNvPr>
          <p:cNvSpPr txBox="1"/>
          <p:nvPr/>
        </p:nvSpPr>
        <p:spPr>
          <a:xfrm>
            <a:off x="1593063" y="4183977"/>
            <a:ext cx="128889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Programas</a:t>
            </a:r>
          </a:p>
        </p:txBody>
      </p:sp>
      <p:cxnSp>
        <p:nvCxnSpPr>
          <p:cNvPr id="75" name="Conector recto 74">
            <a:extLst>
              <a:ext uri="{FF2B5EF4-FFF2-40B4-BE49-F238E27FC236}">
                <a16:creationId xmlns:a16="http://schemas.microsoft.com/office/drawing/2014/main" id="{1D54B45E-840E-4D1B-A88F-9370EA8F3D3E}"/>
              </a:ext>
            </a:extLst>
          </p:cNvPr>
          <p:cNvCxnSpPr/>
          <p:nvPr/>
        </p:nvCxnSpPr>
        <p:spPr>
          <a:xfrm flipH="1" flipV="1">
            <a:off x="4627442" y="3417935"/>
            <a:ext cx="664084" cy="886165"/>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76" name="CuadroTexto 75">
            <a:extLst>
              <a:ext uri="{FF2B5EF4-FFF2-40B4-BE49-F238E27FC236}">
                <a16:creationId xmlns:a16="http://schemas.microsoft.com/office/drawing/2014/main" id="{69C47FE3-0991-4D19-914C-6551F6B00FD6}"/>
              </a:ext>
            </a:extLst>
          </p:cNvPr>
          <p:cNvSpPr txBox="1"/>
          <p:nvPr/>
        </p:nvSpPr>
        <p:spPr>
          <a:xfrm rot="1180559">
            <a:off x="3653061" y="4177965"/>
            <a:ext cx="109661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s-MX" dirty="0"/>
              <a:t>Verifica</a:t>
            </a: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77" name="CuadroTexto 76">
            <a:extLst>
              <a:ext uri="{FF2B5EF4-FFF2-40B4-BE49-F238E27FC236}">
                <a16:creationId xmlns:a16="http://schemas.microsoft.com/office/drawing/2014/main" id="{53729CAE-8631-48BA-A359-C15B555D75F5}"/>
              </a:ext>
            </a:extLst>
          </p:cNvPr>
          <p:cNvSpPr txBox="1"/>
          <p:nvPr/>
        </p:nvSpPr>
        <p:spPr>
          <a:xfrm rot="3190935">
            <a:off x="4337658" y="3695203"/>
            <a:ext cx="78338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MIR</a:t>
            </a:r>
          </a:p>
        </p:txBody>
      </p:sp>
    </p:spTree>
    <p:extLst>
      <p:ext uri="{BB962C8B-B14F-4D97-AF65-F5344CB8AC3E}">
        <p14:creationId xmlns:p14="http://schemas.microsoft.com/office/powerpoint/2010/main" val="26063364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381C0B-8BF0-442D-AA98-00F3FABF529D}"/>
              </a:ext>
            </a:extLst>
          </p:cNvPr>
          <p:cNvSpPr>
            <a:spLocks noGrp="1"/>
          </p:cNvSpPr>
          <p:nvPr>
            <p:ph type="title"/>
          </p:nvPr>
        </p:nvSpPr>
        <p:spPr>
          <a:xfrm>
            <a:off x="341243" y="1808836"/>
            <a:ext cx="2720009" cy="1948155"/>
          </a:xfrm>
        </p:spPr>
        <p:txBody>
          <a:bodyPr anchor="ctr">
            <a:normAutofit/>
          </a:bodyPr>
          <a:lstStyle/>
          <a:p>
            <a:pPr algn="ctr"/>
            <a:r>
              <a:rPr lang="es-MX" sz="3200" dirty="0">
                <a:solidFill>
                  <a:srgbClr val="C00000"/>
                </a:solidFill>
              </a:rPr>
              <a:t>Metodología del Marco Lógico (MML)</a:t>
            </a:r>
          </a:p>
        </p:txBody>
      </p:sp>
      <p:sp>
        <p:nvSpPr>
          <p:cNvPr id="4" name="Marcador de número de diapositiva 3">
            <a:extLst>
              <a:ext uri="{FF2B5EF4-FFF2-40B4-BE49-F238E27FC236}">
                <a16:creationId xmlns:a16="http://schemas.microsoft.com/office/drawing/2014/main" id="{20704F2D-624D-4EF2-A543-644710B73CAC}"/>
              </a:ext>
            </a:extLst>
          </p:cNvPr>
          <p:cNvSpPr>
            <a:spLocks noGrp="1"/>
          </p:cNvSpPr>
          <p:nvPr>
            <p:ph type="sldNum" sz="quarter" idx="2"/>
          </p:nvPr>
        </p:nvSpPr>
        <p:spPr/>
        <p:txBody>
          <a:bodyPr/>
          <a:lstStyle/>
          <a:p>
            <a:fld id="{86CB4B4D-7CA3-9044-876B-883B54F8677D}" type="slidenum">
              <a:rPr lang="es-MX" smtClean="0"/>
              <a:t>14</a:t>
            </a:fld>
            <a:endParaRPr lang="es-MX"/>
          </a:p>
        </p:txBody>
      </p:sp>
      <p:pic>
        <p:nvPicPr>
          <p:cNvPr id="12" name="Imagen 11">
            <a:extLst>
              <a:ext uri="{FF2B5EF4-FFF2-40B4-BE49-F238E27FC236}">
                <a16:creationId xmlns:a16="http://schemas.microsoft.com/office/drawing/2014/main" id="{335779EF-C988-438A-82FB-E88F02861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261" y="471114"/>
            <a:ext cx="6617541" cy="5577840"/>
          </a:xfrm>
          <a:prstGeom prst="rect">
            <a:avLst/>
          </a:prstGeom>
        </p:spPr>
      </p:pic>
    </p:spTree>
    <p:extLst>
      <p:ext uri="{BB962C8B-B14F-4D97-AF65-F5344CB8AC3E}">
        <p14:creationId xmlns:p14="http://schemas.microsoft.com/office/powerpoint/2010/main" val="39810176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33E2F1-902A-4BDF-9BB0-0946E76F52C8}"/>
              </a:ext>
            </a:extLst>
          </p:cNvPr>
          <p:cNvSpPr>
            <a:spLocks noGrp="1"/>
          </p:cNvSpPr>
          <p:nvPr>
            <p:ph type="title"/>
          </p:nvPr>
        </p:nvSpPr>
        <p:spPr>
          <a:xfrm>
            <a:off x="831850" y="784706"/>
            <a:ext cx="10521950" cy="755859"/>
          </a:xfrm>
        </p:spPr>
        <p:txBody>
          <a:bodyPr>
            <a:normAutofit/>
          </a:bodyPr>
          <a:lstStyle/>
          <a:p>
            <a:r>
              <a:rPr lang="es-MX" sz="4000" dirty="0"/>
              <a:t>Banco Interamericano de Desarrollo</a:t>
            </a:r>
          </a:p>
        </p:txBody>
      </p:sp>
      <p:sp>
        <p:nvSpPr>
          <p:cNvPr id="3" name="Marcador de texto 2">
            <a:extLst>
              <a:ext uri="{FF2B5EF4-FFF2-40B4-BE49-F238E27FC236}">
                <a16:creationId xmlns:a16="http://schemas.microsoft.com/office/drawing/2014/main" id="{1C935AFC-7D02-4A86-8AFA-A9C9E1DB9421}"/>
              </a:ext>
            </a:extLst>
          </p:cNvPr>
          <p:cNvSpPr>
            <a:spLocks noGrp="1"/>
          </p:cNvSpPr>
          <p:nvPr>
            <p:ph type="body" sz="half" idx="1"/>
          </p:nvPr>
        </p:nvSpPr>
        <p:spPr>
          <a:xfrm>
            <a:off x="1189658" y="1604839"/>
            <a:ext cx="10515600" cy="323973"/>
          </a:xfrm>
        </p:spPr>
        <p:txBody>
          <a:bodyPr>
            <a:normAutofit fontScale="85000" lnSpcReduction="20000"/>
          </a:bodyPr>
          <a:lstStyle/>
          <a:p>
            <a:pPr algn="ctr"/>
            <a:r>
              <a:rPr lang="es-MX" dirty="0">
                <a:solidFill>
                  <a:srgbClr val="C00000"/>
                </a:solidFill>
              </a:rPr>
              <a:t>BID</a:t>
            </a:r>
          </a:p>
        </p:txBody>
      </p:sp>
      <p:sp>
        <p:nvSpPr>
          <p:cNvPr id="4" name="Marcador de número de diapositiva 3">
            <a:extLst>
              <a:ext uri="{FF2B5EF4-FFF2-40B4-BE49-F238E27FC236}">
                <a16:creationId xmlns:a16="http://schemas.microsoft.com/office/drawing/2014/main" id="{82B26767-FB86-42D6-A2A2-8FE0DEA5B7BF}"/>
              </a:ext>
            </a:extLst>
          </p:cNvPr>
          <p:cNvSpPr>
            <a:spLocks noGrp="1"/>
          </p:cNvSpPr>
          <p:nvPr>
            <p:ph type="sldNum" sz="quarter" idx="2"/>
          </p:nvPr>
        </p:nvSpPr>
        <p:spPr/>
        <p:txBody>
          <a:bodyPr/>
          <a:lstStyle/>
          <a:p>
            <a:fld id="{86CB4B4D-7CA3-9044-876B-883B54F8677D}" type="slidenum">
              <a:rPr lang="es-MX" smtClean="0"/>
              <a:t>15</a:t>
            </a:fld>
            <a:endParaRPr lang="es-MX"/>
          </a:p>
        </p:txBody>
      </p:sp>
      <p:pic>
        <p:nvPicPr>
          <p:cNvPr id="5" name="Imagen 4">
            <a:extLst>
              <a:ext uri="{FF2B5EF4-FFF2-40B4-BE49-F238E27FC236}">
                <a16:creationId xmlns:a16="http://schemas.microsoft.com/office/drawing/2014/main" id="{4E8CFE07-6BDF-48D7-9D95-9E80C89DAEB8}"/>
              </a:ext>
            </a:extLst>
          </p:cNvPr>
          <p:cNvPicPr>
            <a:picLocks noChangeAspect="1"/>
          </p:cNvPicPr>
          <p:nvPr/>
        </p:nvPicPr>
        <p:blipFill>
          <a:blip r:embed="rId2"/>
          <a:stretch>
            <a:fillRect/>
          </a:stretch>
        </p:blipFill>
        <p:spPr>
          <a:xfrm>
            <a:off x="2592803" y="1928812"/>
            <a:ext cx="7404167" cy="3501971"/>
          </a:xfrm>
          <a:prstGeom prst="rect">
            <a:avLst/>
          </a:prstGeom>
        </p:spPr>
      </p:pic>
    </p:spTree>
    <p:extLst>
      <p:ext uri="{BB962C8B-B14F-4D97-AF65-F5344CB8AC3E}">
        <p14:creationId xmlns:p14="http://schemas.microsoft.com/office/powerpoint/2010/main" val="372741924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BA09229A-D898-47C8-A68C-32E4A2B28EEB}"/>
              </a:ext>
            </a:extLst>
          </p:cNvPr>
          <p:cNvSpPr>
            <a:spLocks noGrp="1"/>
          </p:cNvSpPr>
          <p:nvPr>
            <p:ph type="sldNum" sz="quarter" idx="2"/>
          </p:nvPr>
        </p:nvSpPr>
        <p:spPr/>
        <p:txBody>
          <a:bodyPr/>
          <a:lstStyle/>
          <a:p>
            <a:fld id="{86CB4B4D-7CA3-9044-876B-883B54F8677D}" type="slidenum">
              <a:rPr lang="es-MX" smtClean="0"/>
              <a:t>16</a:t>
            </a:fld>
            <a:endParaRPr lang="es-MX"/>
          </a:p>
        </p:txBody>
      </p:sp>
      <p:pic>
        <p:nvPicPr>
          <p:cNvPr id="5" name="Imagen 4">
            <a:extLst>
              <a:ext uri="{FF2B5EF4-FFF2-40B4-BE49-F238E27FC236}">
                <a16:creationId xmlns:a16="http://schemas.microsoft.com/office/drawing/2014/main" id="{3A3A70A7-97E9-4BD5-ABB0-AFFD42E888C5}"/>
              </a:ext>
            </a:extLst>
          </p:cNvPr>
          <p:cNvPicPr>
            <a:picLocks noChangeAspect="1"/>
          </p:cNvPicPr>
          <p:nvPr/>
        </p:nvPicPr>
        <p:blipFill>
          <a:blip r:embed="rId2"/>
          <a:stretch>
            <a:fillRect/>
          </a:stretch>
        </p:blipFill>
        <p:spPr>
          <a:xfrm>
            <a:off x="2935479" y="337930"/>
            <a:ext cx="6321041" cy="5854148"/>
          </a:xfrm>
          <a:prstGeom prst="rect">
            <a:avLst/>
          </a:prstGeom>
        </p:spPr>
      </p:pic>
      <p:sp>
        <p:nvSpPr>
          <p:cNvPr id="6" name="Elipse 5">
            <a:extLst>
              <a:ext uri="{FF2B5EF4-FFF2-40B4-BE49-F238E27FC236}">
                <a16:creationId xmlns:a16="http://schemas.microsoft.com/office/drawing/2014/main" id="{51DD1EEA-2488-43BA-9557-1E9B97A0130E}"/>
              </a:ext>
            </a:extLst>
          </p:cNvPr>
          <p:cNvSpPr/>
          <p:nvPr/>
        </p:nvSpPr>
        <p:spPr>
          <a:xfrm>
            <a:off x="5579165" y="2286000"/>
            <a:ext cx="549965" cy="268357"/>
          </a:xfrm>
          <a:prstGeom prst="ellipse">
            <a:avLst/>
          </a:prstGeom>
          <a:noFill/>
          <a:ln w="158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7" name="Elipse 6">
            <a:extLst>
              <a:ext uri="{FF2B5EF4-FFF2-40B4-BE49-F238E27FC236}">
                <a16:creationId xmlns:a16="http://schemas.microsoft.com/office/drawing/2014/main" id="{F2F2E6F0-C48D-4BB5-87E6-619E3B80B809}"/>
              </a:ext>
            </a:extLst>
          </p:cNvPr>
          <p:cNvSpPr/>
          <p:nvPr/>
        </p:nvSpPr>
        <p:spPr>
          <a:xfrm>
            <a:off x="7417842" y="2285999"/>
            <a:ext cx="549965" cy="268357"/>
          </a:xfrm>
          <a:prstGeom prst="ellipse">
            <a:avLst/>
          </a:prstGeom>
          <a:noFill/>
          <a:ln w="158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71757380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DC992AE-457A-4D68-9EBB-BF6F398E7EA3}"/>
              </a:ext>
            </a:extLst>
          </p:cNvPr>
          <p:cNvSpPr>
            <a:spLocks noGrp="1"/>
          </p:cNvSpPr>
          <p:nvPr>
            <p:ph type="title"/>
          </p:nvPr>
        </p:nvSpPr>
        <p:spPr/>
        <p:txBody>
          <a:bodyPr/>
          <a:lstStyle/>
          <a:p>
            <a:pPr algn="ctr"/>
            <a:r>
              <a:rPr lang="es-MX" dirty="0"/>
              <a:t>Conclusión</a:t>
            </a:r>
          </a:p>
        </p:txBody>
      </p:sp>
      <p:sp>
        <p:nvSpPr>
          <p:cNvPr id="6" name="Marcador de texto 5">
            <a:extLst>
              <a:ext uri="{FF2B5EF4-FFF2-40B4-BE49-F238E27FC236}">
                <a16:creationId xmlns:a16="http://schemas.microsoft.com/office/drawing/2014/main" id="{59C94A4F-19FF-4EA8-AF2F-C928E2935675}"/>
              </a:ext>
            </a:extLst>
          </p:cNvPr>
          <p:cNvSpPr>
            <a:spLocks noGrp="1"/>
          </p:cNvSpPr>
          <p:nvPr>
            <p:ph type="body" sz="half" idx="1"/>
          </p:nvPr>
        </p:nvSpPr>
        <p:spPr>
          <a:xfrm>
            <a:off x="4988559" y="944217"/>
            <a:ext cx="6365241" cy="5232746"/>
          </a:xfrm>
        </p:spPr>
        <p:txBody>
          <a:bodyPr/>
          <a:lstStyle/>
          <a:p>
            <a:pPr marL="342900" indent="-342900" algn="just">
              <a:lnSpc>
                <a:spcPct val="150000"/>
              </a:lnSpc>
              <a:buFont typeface="Arial" panose="020B0604020202020204" pitchFamily="34" charset="0"/>
              <a:buChar char="•"/>
            </a:pPr>
            <a:r>
              <a:rPr lang="es-MX" dirty="0"/>
              <a:t>Art. 134 Constitución.</a:t>
            </a:r>
          </a:p>
          <a:p>
            <a:pPr marL="342900" indent="-342900" algn="just">
              <a:lnSpc>
                <a:spcPct val="150000"/>
              </a:lnSpc>
              <a:buFont typeface="Arial" panose="020B0604020202020204" pitchFamily="34" charset="0"/>
              <a:buChar char="•"/>
            </a:pPr>
            <a:r>
              <a:rPr lang="es-MX" dirty="0"/>
              <a:t>Art. 2 y 111 LFPRH.</a:t>
            </a:r>
          </a:p>
          <a:p>
            <a:pPr marL="342900" indent="-342900" algn="just">
              <a:lnSpc>
                <a:spcPct val="150000"/>
              </a:lnSpc>
              <a:buFont typeface="Arial" panose="020B0604020202020204" pitchFamily="34" charset="0"/>
              <a:buChar char="•"/>
            </a:pPr>
            <a:r>
              <a:rPr lang="es-MX" dirty="0"/>
              <a:t>SED tiene dos componentes:</a:t>
            </a:r>
          </a:p>
          <a:p>
            <a:pPr marL="1073150" indent="-457200" algn="just">
              <a:lnSpc>
                <a:spcPct val="150000"/>
              </a:lnSpc>
              <a:buAutoNum type="alphaLcParenR"/>
            </a:pPr>
            <a:r>
              <a:rPr lang="es-MX" dirty="0"/>
              <a:t>Evaluación.</a:t>
            </a:r>
          </a:p>
          <a:p>
            <a:pPr marL="1073150" indent="-457200" algn="just">
              <a:lnSpc>
                <a:spcPct val="150000"/>
              </a:lnSpc>
              <a:buAutoNum type="alphaLcParenR"/>
            </a:pPr>
            <a:r>
              <a:rPr lang="es-MX" dirty="0"/>
              <a:t>Gestión para calidad del gasto.</a:t>
            </a:r>
          </a:p>
          <a:p>
            <a:pPr marL="342900" indent="-342900" algn="just">
              <a:lnSpc>
                <a:spcPct val="150000"/>
              </a:lnSpc>
              <a:buFont typeface="Arial" panose="020B0604020202020204" pitchFamily="34" charset="0"/>
              <a:buChar char="•"/>
            </a:pPr>
            <a:r>
              <a:rPr lang="es-MX" dirty="0"/>
              <a:t>Verificaciones por ASF, SFP y CONEVAL y BID.</a:t>
            </a:r>
          </a:p>
        </p:txBody>
      </p:sp>
      <p:sp>
        <p:nvSpPr>
          <p:cNvPr id="4" name="Marcador de número de diapositiva 3">
            <a:extLst>
              <a:ext uri="{FF2B5EF4-FFF2-40B4-BE49-F238E27FC236}">
                <a16:creationId xmlns:a16="http://schemas.microsoft.com/office/drawing/2014/main" id="{DC498205-EA80-412C-A30A-85F47079A7A1}"/>
              </a:ext>
            </a:extLst>
          </p:cNvPr>
          <p:cNvSpPr>
            <a:spLocks noGrp="1"/>
          </p:cNvSpPr>
          <p:nvPr>
            <p:ph type="sldNum" sz="quarter" idx="2"/>
          </p:nvPr>
        </p:nvSpPr>
        <p:spPr/>
        <p:txBody>
          <a:bodyPr/>
          <a:lstStyle/>
          <a:p>
            <a:fld id="{86CB4B4D-7CA3-9044-876B-883B54F8677D}" type="slidenum">
              <a:rPr lang="es-MX" smtClean="0"/>
              <a:t>17</a:t>
            </a:fld>
            <a:endParaRPr lang="es-MX"/>
          </a:p>
        </p:txBody>
      </p:sp>
    </p:spTree>
    <p:extLst>
      <p:ext uri="{BB962C8B-B14F-4D97-AF65-F5344CB8AC3E}">
        <p14:creationId xmlns:p14="http://schemas.microsoft.com/office/powerpoint/2010/main" val="299318874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58BFBF-A811-4C38-B224-1FD746A006E7}"/>
              </a:ext>
            </a:extLst>
          </p:cNvPr>
          <p:cNvSpPr>
            <a:spLocks noGrp="1"/>
          </p:cNvSpPr>
          <p:nvPr>
            <p:ph type="title"/>
          </p:nvPr>
        </p:nvSpPr>
        <p:spPr>
          <a:xfrm>
            <a:off x="831850" y="784706"/>
            <a:ext cx="10521950" cy="932183"/>
          </a:xfrm>
        </p:spPr>
        <p:txBody>
          <a:bodyPr/>
          <a:lstStyle/>
          <a:p>
            <a:r>
              <a:rPr lang="es-MX" dirty="0"/>
              <a:t>¿Quieres conocer más?</a:t>
            </a:r>
          </a:p>
        </p:txBody>
      </p:sp>
      <p:sp>
        <p:nvSpPr>
          <p:cNvPr id="4" name="Marcador de número de diapositiva 3">
            <a:extLst>
              <a:ext uri="{FF2B5EF4-FFF2-40B4-BE49-F238E27FC236}">
                <a16:creationId xmlns:a16="http://schemas.microsoft.com/office/drawing/2014/main" id="{0F03B5E8-0FF1-42C0-AA8B-1BCEBAA636C1}"/>
              </a:ext>
            </a:extLst>
          </p:cNvPr>
          <p:cNvSpPr>
            <a:spLocks noGrp="1"/>
          </p:cNvSpPr>
          <p:nvPr>
            <p:ph type="sldNum" sz="quarter" idx="2"/>
          </p:nvPr>
        </p:nvSpPr>
        <p:spPr/>
        <p:txBody>
          <a:bodyPr/>
          <a:lstStyle/>
          <a:p>
            <a:fld id="{86CB4B4D-7CA3-9044-876B-883B54F8677D}" type="slidenum">
              <a:rPr lang="es-MX" smtClean="0"/>
              <a:t>18</a:t>
            </a:fld>
            <a:endParaRPr lang="es-MX"/>
          </a:p>
        </p:txBody>
      </p:sp>
      <p:sp>
        <p:nvSpPr>
          <p:cNvPr id="5" name="Rectángulo 4">
            <a:extLst>
              <a:ext uri="{FF2B5EF4-FFF2-40B4-BE49-F238E27FC236}">
                <a16:creationId xmlns:a16="http://schemas.microsoft.com/office/drawing/2014/main" id="{06BBAAA5-9AA5-4F39-A45E-B0C278B1C68A}"/>
              </a:ext>
            </a:extLst>
          </p:cNvPr>
          <p:cNvSpPr/>
          <p:nvPr/>
        </p:nvSpPr>
        <p:spPr>
          <a:xfrm>
            <a:off x="2067477" y="2241131"/>
            <a:ext cx="8050695" cy="646331"/>
          </a:xfrm>
          <a:prstGeom prst="rect">
            <a:avLst/>
          </a:prstGeom>
        </p:spPr>
        <p:txBody>
          <a:bodyPr wrap="square">
            <a:spAutoFit/>
          </a:bodyPr>
          <a:lstStyle/>
          <a:p>
            <a:r>
              <a:rPr lang="es-MX" dirty="0">
                <a:hlinkClick r:id="rId2"/>
              </a:rPr>
              <a:t>https://www.transparenciapresupuestaria.gob.mx/Sistema-Evaluacion-Desempeno</a:t>
            </a:r>
            <a:endParaRPr lang="es-MX" dirty="0"/>
          </a:p>
          <a:p>
            <a:endParaRPr lang="es-MX" dirty="0"/>
          </a:p>
        </p:txBody>
      </p:sp>
      <p:sp>
        <p:nvSpPr>
          <p:cNvPr id="6" name="Rectángulo 5">
            <a:extLst>
              <a:ext uri="{FF2B5EF4-FFF2-40B4-BE49-F238E27FC236}">
                <a16:creationId xmlns:a16="http://schemas.microsoft.com/office/drawing/2014/main" id="{EFEDA6B8-E37B-441B-8F2D-1C4F25E9299D}"/>
              </a:ext>
            </a:extLst>
          </p:cNvPr>
          <p:cNvSpPr/>
          <p:nvPr/>
        </p:nvSpPr>
        <p:spPr>
          <a:xfrm>
            <a:off x="440266" y="2967335"/>
            <a:ext cx="11571111" cy="646331"/>
          </a:xfrm>
          <a:prstGeom prst="rect">
            <a:avLst/>
          </a:prstGeom>
        </p:spPr>
        <p:txBody>
          <a:bodyPr wrap="square">
            <a:spAutoFit/>
          </a:bodyPr>
          <a:lstStyle/>
          <a:p>
            <a:r>
              <a:rPr lang="es-MX" dirty="0">
                <a:hlinkClick r:id="rId3"/>
              </a:rPr>
              <a:t>https://www.iadb.org/es/noticias/avanza-capacidad-institucional-de-la-gestion-publica-orientada-resultados-en-america</a:t>
            </a:r>
            <a:endParaRPr lang="es-MX" dirty="0"/>
          </a:p>
          <a:p>
            <a:endParaRPr lang="es-MX" dirty="0"/>
          </a:p>
        </p:txBody>
      </p:sp>
    </p:spTree>
    <p:extLst>
      <p:ext uri="{BB962C8B-B14F-4D97-AF65-F5344CB8AC3E}">
        <p14:creationId xmlns:p14="http://schemas.microsoft.com/office/powerpoint/2010/main" val="344947391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D4F579F-A36D-41D3-A980-485A81B67FEF}"/>
              </a:ext>
            </a:extLst>
          </p:cNvPr>
          <p:cNvSpPr>
            <a:spLocks noGrp="1"/>
          </p:cNvSpPr>
          <p:nvPr>
            <p:ph type="sldNum" sz="quarter" idx="2"/>
          </p:nvPr>
        </p:nvSpPr>
        <p:spPr/>
        <p:txBody>
          <a:bodyPr/>
          <a:lstStyle/>
          <a:p>
            <a:fld id="{86CB4B4D-7CA3-9044-876B-883B54F8677D}" type="slidenum">
              <a:rPr lang="es-MX" smtClean="0"/>
              <a:t>19</a:t>
            </a:fld>
            <a:endParaRPr lang="es-MX"/>
          </a:p>
        </p:txBody>
      </p:sp>
      <p:pic>
        <p:nvPicPr>
          <p:cNvPr id="7" name="Imagen 6">
            <a:extLst>
              <a:ext uri="{FF2B5EF4-FFF2-40B4-BE49-F238E27FC236}">
                <a16:creationId xmlns:a16="http://schemas.microsoft.com/office/drawing/2014/main" id="{49B33F71-B62C-4855-9295-D2B70D762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120" y="1284306"/>
            <a:ext cx="4686180" cy="3728116"/>
          </a:xfrm>
          <a:prstGeom prst="rect">
            <a:avLst/>
          </a:prstGeom>
        </p:spPr>
      </p:pic>
      <p:sp>
        <p:nvSpPr>
          <p:cNvPr id="8" name="Rectángulo 7">
            <a:extLst>
              <a:ext uri="{FF2B5EF4-FFF2-40B4-BE49-F238E27FC236}">
                <a16:creationId xmlns:a16="http://schemas.microsoft.com/office/drawing/2014/main" id="{641A9093-391E-42B1-AA2B-300F4BD828B0}"/>
              </a:ext>
            </a:extLst>
          </p:cNvPr>
          <p:cNvSpPr/>
          <p:nvPr/>
        </p:nvSpPr>
        <p:spPr>
          <a:xfrm>
            <a:off x="2111188" y="4661707"/>
            <a:ext cx="2751589" cy="293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id="{E69AE9AA-87E5-4ABA-80A5-90EC2C9F7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208" y="1388377"/>
            <a:ext cx="5472393" cy="2714086"/>
          </a:xfrm>
          <a:prstGeom prst="rect">
            <a:avLst/>
          </a:prstGeom>
        </p:spPr>
      </p:pic>
    </p:spTree>
    <p:extLst>
      <p:ext uri="{BB962C8B-B14F-4D97-AF65-F5344CB8AC3E}">
        <p14:creationId xmlns:p14="http://schemas.microsoft.com/office/powerpoint/2010/main" val="206064546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F414C495-13DA-4687-A034-ADF633C22CB1}"/>
              </a:ext>
            </a:extLst>
          </p:cNvPr>
          <p:cNvSpPr>
            <a:spLocks noGrp="1"/>
          </p:cNvSpPr>
          <p:nvPr>
            <p:ph type="sldNum" sz="quarter" idx="2"/>
          </p:nvPr>
        </p:nvSpPr>
        <p:spPr/>
        <p:txBody>
          <a:bodyPr/>
          <a:lstStyle/>
          <a:p>
            <a:fld id="{86CB4B4D-7CA3-9044-876B-883B54F8677D}" type="slidenum">
              <a:rPr lang="es-MX" smtClean="0"/>
              <a:t>2</a:t>
            </a:fld>
            <a:endParaRPr lang="es-MX"/>
          </a:p>
        </p:txBody>
      </p:sp>
      <p:sp>
        <p:nvSpPr>
          <p:cNvPr id="7" name="Elipse 6">
            <a:extLst>
              <a:ext uri="{FF2B5EF4-FFF2-40B4-BE49-F238E27FC236}">
                <a16:creationId xmlns:a16="http://schemas.microsoft.com/office/drawing/2014/main" id="{AA61FC30-4FD5-4098-87A0-B37F37BCC928}"/>
              </a:ext>
            </a:extLst>
          </p:cNvPr>
          <p:cNvSpPr/>
          <p:nvPr/>
        </p:nvSpPr>
        <p:spPr>
          <a:xfrm>
            <a:off x="4880113" y="2097097"/>
            <a:ext cx="2126974" cy="20774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16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s-MX" sz="16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s-MX" sz="2400" b="0" i="0" u="none" strike="noStrike" cap="none" spc="0" normalizeH="0" baseline="0" dirty="0">
                <a:ln>
                  <a:noFill/>
                </a:ln>
                <a:solidFill>
                  <a:srgbClr val="000000"/>
                </a:solidFill>
                <a:effectLst/>
                <a:uFillTx/>
                <a:latin typeface="+mj-lt"/>
                <a:ea typeface="+mj-ea"/>
                <a:cs typeface="+mj-cs"/>
                <a:sym typeface="Calibri"/>
              </a:rPr>
              <a:t>SED</a:t>
            </a:r>
          </a:p>
          <a:p>
            <a:pPr marL="0" marR="0" indent="0" algn="ctr" defTabSz="914400" rtl="0" fontAlgn="auto" latinLnBrk="0" hangingPunct="0">
              <a:lnSpc>
                <a:spcPct val="100000"/>
              </a:lnSpc>
              <a:spcBef>
                <a:spcPts val="0"/>
              </a:spcBef>
              <a:spcAft>
                <a:spcPts val="0"/>
              </a:spcAft>
              <a:buClrTx/>
              <a:buSzTx/>
              <a:buFontTx/>
              <a:buNone/>
              <a:tabLst/>
            </a:pPr>
            <a:endParaRPr kumimoji="0" lang="es-MX" sz="16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s-MX" sz="1600" b="0" i="0" u="none" strike="noStrike" cap="none" spc="0" normalizeH="0" baseline="0" dirty="0">
              <a:ln>
                <a:noFill/>
              </a:ln>
              <a:solidFill>
                <a:srgbClr val="000000"/>
              </a:solidFill>
              <a:effectLst/>
              <a:uFillTx/>
              <a:latin typeface="+mj-lt"/>
              <a:ea typeface="+mj-ea"/>
              <a:cs typeface="+mj-cs"/>
              <a:sym typeface="Calibri"/>
            </a:endParaRPr>
          </a:p>
        </p:txBody>
      </p:sp>
      <p:cxnSp>
        <p:nvCxnSpPr>
          <p:cNvPr id="9" name="Conector recto 8">
            <a:extLst>
              <a:ext uri="{FF2B5EF4-FFF2-40B4-BE49-F238E27FC236}">
                <a16:creationId xmlns:a16="http://schemas.microsoft.com/office/drawing/2014/main" id="{19EB52C4-CDAB-425D-B159-315559B58B2C}"/>
              </a:ext>
            </a:extLst>
          </p:cNvPr>
          <p:cNvCxnSpPr>
            <a:stCxn id="7" idx="7"/>
          </p:cNvCxnSpPr>
          <p:nvPr/>
        </p:nvCxnSpPr>
        <p:spPr>
          <a:xfrm flipV="1">
            <a:off x="6695599" y="1610139"/>
            <a:ext cx="1156314" cy="791186"/>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10" name="CuadroTexto 9">
            <a:extLst>
              <a:ext uri="{FF2B5EF4-FFF2-40B4-BE49-F238E27FC236}">
                <a16:creationId xmlns:a16="http://schemas.microsoft.com/office/drawing/2014/main" id="{4F553241-DC44-45C2-B906-C3633CE6019C}"/>
              </a:ext>
            </a:extLst>
          </p:cNvPr>
          <p:cNvSpPr txBox="1"/>
          <p:nvPr/>
        </p:nvSpPr>
        <p:spPr>
          <a:xfrm rot="19555500">
            <a:off x="6582472" y="1668955"/>
            <a:ext cx="9579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¿Qué es?</a:t>
            </a:r>
          </a:p>
        </p:txBody>
      </p:sp>
      <p:cxnSp>
        <p:nvCxnSpPr>
          <p:cNvPr id="11" name="Conector recto 10">
            <a:extLst>
              <a:ext uri="{FF2B5EF4-FFF2-40B4-BE49-F238E27FC236}">
                <a16:creationId xmlns:a16="http://schemas.microsoft.com/office/drawing/2014/main" id="{7A9B0D3D-75D0-4A45-9831-DE4147DC7593}"/>
              </a:ext>
            </a:extLst>
          </p:cNvPr>
          <p:cNvCxnSpPr>
            <a:cxnSpLocks/>
          </p:cNvCxnSpPr>
          <p:nvPr/>
        </p:nvCxnSpPr>
        <p:spPr>
          <a:xfrm flipV="1">
            <a:off x="7049482" y="3135797"/>
            <a:ext cx="1955370" cy="25728"/>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13" name="CuadroTexto 12">
            <a:extLst>
              <a:ext uri="{FF2B5EF4-FFF2-40B4-BE49-F238E27FC236}">
                <a16:creationId xmlns:a16="http://schemas.microsoft.com/office/drawing/2014/main" id="{11593B6C-08E6-47B9-A554-B4BADE4B0120}"/>
              </a:ext>
            </a:extLst>
          </p:cNvPr>
          <p:cNvSpPr txBox="1"/>
          <p:nvPr/>
        </p:nvSpPr>
        <p:spPr>
          <a:xfrm>
            <a:off x="7061448" y="2733916"/>
            <a:ext cx="173380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s-MX" dirty="0"/>
              <a:t>Sujetos obligados</a:t>
            </a: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cxnSp>
        <p:nvCxnSpPr>
          <p:cNvPr id="15" name="Conector recto 14">
            <a:extLst>
              <a:ext uri="{FF2B5EF4-FFF2-40B4-BE49-F238E27FC236}">
                <a16:creationId xmlns:a16="http://schemas.microsoft.com/office/drawing/2014/main" id="{FA63AE33-4D1E-4FCB-8DC4-2CBE37CC7EC2}"/>
              </a:ext>
            </a:extLst>
          </p:cNvPr>
          <p:cNvCxnSpPr>
            <a:cxnSpLocks/>
          </p:cNvCxnSpPr>
          <p:nvPr/>
        </p:nvCxnSpPr>
        <p:spPr>
          <a:xfrm>
            <a:off x="6695599" y="3909882"/>
            <a:ext cx="1722844" cy="751573"/>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18" name="CuadroTexto 17">
            <a:extLst>
              <a:ext uri="{FF2B5EF4-FFF2-40B4-BE49-F238E27FC236}">
                <a16:creationId xmlns:a16="http://schemas.microsoft.com/office/drawing/2014/main" id="{4815006A-F44A-4131-9AD6-58EDE8D93949}"/>
              </a:ext>
            </a:extLst>
          </p:cNvPr>
          <p:cNvSpPr txBox="1"/>
          <p:nvPr/>
        </p:nvSpPr>
        <p:spPr>
          <a:xfrm rot="1442268">
            <a:off x="6925376" y="3945529"/>
            <a:ext cx="140679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s-MX" dirty="0"/>
              <a:t>Componentes</a:t>
            </a: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cxnSp>
        <p:nvCxnSpPr>
          <p:cNvPr id="19" name="Conector recto 18">
            <a:extLst>
              <a:ext uri="{FF2B5EF4-FFF2-40B4-BE49-F238E27FC236}">
                <a16:creationId xmlns:a16="http://schemas.microsoft.com/office/drawing/2014/main" id="{BB600547-8012-4F2C-9867-633BCFB46DD8}"/>
              </a:ext>
            </a:extLst>
          </p:cNvPr>
          <p:cNvCxnSpPr>
            <a:cxnSpLocks/>
            <a:endCxn id="7" idx="4"/>
          </p:cNvCxnSpPr>
          <p:nvPr/>
        </p:nvCxnSpPr>
        <p:spPr>
          <a:xfrm flipV="1">
            <a:off x="5943600" y="4174497"/>
            <a:ext cx="0" cy="2017581"/>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2" name="CuadroTexto 21">
            <a:extLst>
              <a:ext uri="{FF2B5EF4-FFF2-40B4-BE49-F238E27FC236}">
                <a16:creationId xmlns:a16="http://schemas.microsoft.com/office/drawing/2014/main" id="{7CD2765A-C0B0-4C67-92CE-88672F6171FB}"/>
              </a:ext>
            </a:extLst>
          </p:cNvPr>
          <p:cNvSpPr txBox="1"/>
          <p:nvPr/>
        </p:nvSpPr>
        <p:spPr>
          <a:xfrm rot="16200000">
            <a:off x="4797078" y="4955082"/>
            <a:ext cx="170815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¿Quién lo revisa?</a:t>
            </a:r>
          </a:p>
        </p:txBody>
      </p:sp>
      <p:cxnSp>
        <p:nvCxnSpPr>
          <p:cNvPr id="24" name="Conector recto 23">
            <a:extLst>
              <a:ext uri="{FF2B5EF4-FFF2-40B4-BE49-F238E27FC236}">
                <a16:creationId xmlns:a16="http://schemas.microsoft.com/office/drawing/2014/main" id="{2CF2F97A-6ADF-4341-A4A1-45A9A64D1F5B}"/>
              </a:ext>
            </a:extLst>
          </p:cNvPr>
          <p:cNvCxnSpPr>
            <a:cxnSpLocks/>
          </p:cNvCxnSpPr>
          <p:nvPr/>
        </p:nvCxnSpPr>
        <p:spPr>
          <a:xfrm flipV="1">
            <a:off x="5915913" y="697829"/>
            <a:ext cx="0" cy="1368638"/>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6" name="CuadroTexto 25">
            <a:extLst>
              <a:ext uri="{FF2B5EF4-FFF2-40B4-BE49-F238E27FC236}">
                <a16:creationId xmlns:a16="http://schemas.microsoft.com/office/drawing/2014/main" id="{2C75BF1B-C1C7-418D-A49D-10E6B9B5A5C9}"/>
              </a:ext>
            </a:extLst>
          </p:cNvPr>
          <p:cNvSpPr txBox="1"/>
          <p:nvPr/>
        </p:nvSpPr>
        <p:spPr>
          <a:xfrm rot="16200000">
            <a:off x="5289200" y="1197483"/>
            <a:ext cx="72391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s-MX" dirty="0"/>
              <a:t>Origen</a:t>
            </a: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cxnSp>
        <p:nvCxnSpPr>
          <p:cNvPr id="27" name="Conector recto 26">
            <a:extLst>
              <a:ext uri="{FF2B5EF4-FFF2-40B4-BE49-F238E27FC236}">
                <a16:creationId xmlns:a16="http://schemas.microsoft.com/office/drawing/2014/main" id="{F95A881A-FDE1-4615-B369-6BFFBCC2D708}"/>
              </a:ext>
            </a:extLst>
          </p:cNvPr>
          <p:cNvCxnSpPr/>
          <p:nvPr/>
        </p:nvCxnSpPr>
        <p:spPr>
          <a:xfrm flipV="1">
            <a:off x="3833130" y="3671823"/>
            <a:ext cx="1156314" cy="791186"/>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8" name="CuadroTexto 27">
            <a:extLst>
              <a:ext uri="{FF2B5EF4-FFF2-40B4-BE49-F238E27FC236}">
                <a16:creationId xmlns:a16="http://schemas.microsoft.com/office/drawing/2014/main" id="{9DE3DC9D-EC48-4907-B11D-EDA8646DCDD3}"/>
              </a:ext>
            </a:extLst>
          </p:cNvPr>
          <p:cNvSpPr txBox="1"/>
          <p:nvPr/>
        </p:nvSpPr>
        <p:spPr>
          <a:xfrm rot="19555500">
            <a:off x="3691734" y="3568864"/>
            <a:ext cx="113909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¿Para qué?</a:t>
            </a:r>
          </a:p>
        </p:txBody>
      </p:sp>
      <p:cxnSp>
        <p:nvCxnSpPr>
          <p:cNvPr id="29" name="Conector recto 28">
            <a:extLst>
              <a:ext uri="{FF2B5EF4-FFF2-40B4-BE49-F238E27FC236}">
                <a16:creationId xmlns:a16="http://schemas.microsoft.com/office/drawing/2014/main" id="{91B5E797-8C2A-48B6-AB4B-C6BAA1072480}"/>
              </a:ext>
            </a:extLst>
          </p:cNvPr>
          <p:cNvCxnSpPr>
            <a:cxnSpLocks/>
          </p:cNvCxnSpPr>
          <p:nvPr/>
        </p:nvCxnSpPr>
        <p:spPr>
          <a:xfrm>
            <a:off x="2753139" y="1485424"/>
            <a:ext cx="2255031" cy="1104585"/>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32" name="CuadroTexto 31">
            <a:extLst>
              <a:ext uri="{FF2B5EF4-FFF2-40B4-BE49-F238E27FC236}">
                <a16:creationId xmlns:a16="http://schemas.microsoft.com/office/drawing/2014/main" id="{A5B4796F-467F-49BF-B1BA-7E1F1BF738A6}"/>
              </a:ext>
            </a:extLst>
          </p:cNvPr>
          <p:cNvSpPr txBox="1"/>
          <p:nvPr/>
        </p:nvSpPr>
        <p:spPr>
          <a:xfrm rot="1602674">
            <a:off x="2875481" y="1653641"/>
            <a:ext cx="239103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¿Quiénes lo conforman?</a:t>
            </a:r>
          </a:p>
        </p:txBody>
      </p:sp>
    </p:spTree>
    <p:extLst>
      <p:ext uri="{BB962C8B-B14F-4D97-AF65-F5344CB8AC3E}">
        <p14:creationId xmlns:p14="http://schemas.microsoft.com/office/powerpoint/2010/main" val="349069945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EE53803-9BB3-4C81-9636-D62139213D55}"/>
              </a:ext>
            </a:extLst>
          </p:cNvPr>
          <p:cNvSpPr>
            <a:spLocks noGrp="1"/>
          </p:cNvSpPr>
          <p:nvPr>
            <p:ph type="title"/>
          </p:nvPr>
        </p:nvSpPr>
        <p:spPr/>
        <p:txBody>
          <a:bodyPr/>
          <a:lstStyle/>
          <a:p>
            <a:pPr algn="ctr"/>
            <a:r>
              <a:rPr lang="es-MX" dirty="0"/>
              <a:t>Introducción</a:t>
            </a:r>
          </a:p>
        </p:txBody>
      </p:sp>
      <p:sp>
        <p:nvSpPr>
          <p:cNvPr id="6" name="Marcador de texto 5">
            <a:extLst>
              <a:ext uri="{FF2B5EF4-FFF2-40B4-BE49-F238E27FC236}">
                <a16:creationId xmlns:a16="http://schemas.microsoft.com/office/drawing/2014/main" id="{31D557DA-1666-49C8-B5FE-B3972C24726E}"/>
              </a:ext>
            </a:extLst>
          </p:cNvPr>
          <p:cNvSpPr>
            <a:spLocks noGrp="1"/>
          </p:cNvSpPr>
          <p:nvPr>
            <p:ph type="body" sz="half" idx="1"/>
          </p:nvPr>
        </p:nvSpPr>
        <p:spPr>
          <a:xfrm>
            <a:off x="4988559" y="934278"/>
            <a:ext cx="6365241" cy="5242685"/>
          </a:xfrm>
        </p:spPr>
        <p:txBody>
          <a:bodyPr>
            <a:normAutofit/>
          </a:bodyPr>
          <a:lstStyle/>
          <a:p>
            <a:pPr algn="just">
              <a:lnSpc>
                <a:spcPct val="150000"/>
              </a:lnSpc>
            </a:pPr>
            <a:r>
              <a:rPr lang="es-MX" dirty="0"/>
              <a:t>La evaluación del desempeño gubernamental es un asunto de primera importancia en el ámbito mundial. La OCDE promueve su implantación en los países en desarrollo, con objeto de mejorar su actividad gubernamental y la ONU considera dichas evaluaciones como un elemento indispensable para combatir la corrupción, al incrementar la transparencia y hacer más eficiente la rendición de cuentas.</a:t>
            </a:r>
          </a:p>
        </p:txBody>
      </p:sp>
      <p:sp>
        <p:nvSpPr>
          <p:cNvPr id="4" name="Marcador de número de diapositiva 3">
            <a:extLst>
              <a:ext uri="{FF2B5EF4-FFF2-40B4-BE49-F238E27FC236}">
                <a16:creationId xmlns:a16="http://schemas.microsoft.com/office/drawing/2014/main" id="{C41A29F1-0033-44F5-9ABB-593DF0C30279}"/>
              </a:ext>
            </a:extLst>
          </p:cNvPr>
          <p:cNvSpPr>
            <a:spLocks noGrp="1"/>
          </p:cNvSpPr>
          <p:nvPr>
            <p:ph type="sldNum" sz="quarter" idx="2"/>
          </p:nvPr>
        </p:nvSpPr>
        <p:spPr/>
        <p:txBody>
          <a:bodyPr/>
          <a:lstStyle/>
          <a:p>
            <a:fld id="{86CB4B4D-7CA3-9044-876B-883B54F8677D}" type="slidenum">
              <a:rPr lang="es-MX" smtClean="0"/>
              <a:t>3</a:t>
            </a:fld>
            <a:endParaRPr lang="es-MX"/>
          </a:p>
        </p:txBody>
      </p:sp>
    </p:spTree>
    <p:extLst>
      <p:ext uri="{BB962C8B-B14F-4D97-AF65-F5344CB8AC3E}">
        <p14:creationId xmlns:p14="http://schemas.microsoft.com/office/powerpoint/2010/main" val="43500245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C3C131-FB02-4CA1-9AF5-6A15408DE24A}"/>
              </a:ext>
            </a:extLst>
          </p:cNvPr>
          <p:cNvSpPr>
            <a:spLocks noGrp="1"/>
          </p:cNvSpPr>
          <p:nvPr>
            <p:ph type="title"/>
          </p:nvPr>
        </p:nvSpPr>
        <p:spPr/>
        <p:txBody>
          <a:bodyPr/>
          <a:lstStyle/>
          <a:p>
            <a:pPr algn="ctr"/>
            <a:r>
              <a:rPr lang="es-MX" dirty="0"/>
              <a:t>SED</a:t>
            </a:r>
          </a:p>
        </p:txBody>
      </p:sp>
      <p:sp>
        <p:nvSpPr>
          <p:cNvPr id="7" name="Marcador de texto 6">
            <a:extLst>
              <a:ext uri="{FF2B5EF4-FFF2-40B4-BE49-F238E27FC236}">
                <a16:creationId xmlns:a16="http://schemas.microsoft.com/office/drawing/2014/main" id="{2DB04EED-143A-4FE5-9797-51348DD0A2F2}"/>
              </a:ext>
            </a:extLst>
          </p:cNvPr>
          <p:cNvSpPr>
            <a:spLocks noGrp="1"/>
          </p:cNvSpPr>
          <p:nvPr>
            <p:ph type="body" sz="half" idx="1"/>
          </p:nvPr>
        </p:nvSpPr>
        <p:spPr>
          <a:xfrm>
            <a:off x="5097889" y="911225"/>
            <a:ext cx="6365241" cy="5360366"/>
          </a:xfrm>
        </p:spPr>
        <p:txBody>
          <a:bodyPr>
            <a:normAutofit/>
          </a:bodyPr>
          <a:lstStyle/>
          <a:p>
            <a:pPr algn="just">
              <a:lnSpc>
                <a:spcPct val="150000"/>
              </a:lnSpc>
            </a:pPr>
            <a:r>
              <a:rPr lang="es-MX" dirty="0"/>
              <a:t>El SED tiene como contexto el artículo 134 constitucional respecto de que los recursos económicos de que disponga la Federación se administrarán con eficiencia, eficacia, economía, transparencia y honradez para satisfacer los objetivos a los que estén destinados.</a:t>
            </a:r>
          </a:p>
          <a:p>
            <a:pPr algn="just">
              <a:lnSpc>
                <a:spcPct val="150000"/>
              </a:lnSpc>
            </a:pPr>
            <a:r>
              <a:rPr lang="es-MX" dirty="0"/>
              <a:t>El SED responde a la Nueva Gestión Pública que se sustenta en resultados obtenidos e impactos observados.</a:t>
            </a:r>
          </a:p>
        </p:txBody>
      </p:sp>
      <p:sp>
        <p:nvSpPr>
          <p:cNvPr id="4" name="Marcador de número de diapositiva 3">
            <a:extLst>
              <a:ext uri="{FF2B5EF4-FFF2-40B4-BE49-F238E27FC236}">
                <a16:creationId xmlns:a16="http://schemas.microsoft.com/office/drawing/2014/main" id="{C0D6E6E4-8A96-4DD2-83D4-CE21A1DCBFD6}"/>
              </a:ext>
            </a:extLst>
          </p:cNvPr>
          <p:cNvSpPr>
            <a:spLocks noGrp="1"/>
          </p:cNvSpPr>
          <p:nvPr>
            <p:ph type="sldNum" sz="quarter" idx="2"/>
          </p:nvPr>
        </p:nvSpPr>
        <p:spPr/>
        <p:txBody>
          <a:bodyPr/>
          <a:lstStyle/>
          <a:p>
            <a:fld id="{86CB4B4D-7CA3-9044-876B-883B54F8677D}" type="slidenum">
              <a:rPr lang="es-MX" smtClean="0"/>
              <a:t>4</a:t>
            </a:fld>
            <a:endParaRPr lang="es-MX"/>
          </a:p>
        </p:txBody>
      </p:sp>
    </p:spTree>
    <p:extLst>
      <p:ext uri="{BB962C8B-B14F-4D97-AF65-F5344CB8AC3E}">
        <p14:creationId xmlns:p14="http://schemas.microsoft.com/office/powerpoint/2010/main" val="338298203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3E31D0C-E3D7-41A9-B08D-70812B810CA4}"/>
              </a:ext>
            </a:extLst>
          </p:cNvPr>
          <p:cNvSpPr>
            <a:spLocks noGrp="1"/>
          </p:cNvSpPr>
          <p:nvPr>
            <p:ph type="body" sz="half" idx="1"/>
          </p:nvPr>
        </p:nvSpPr>
        <p:spPr>
          <a:xfrm>
            <a:off x="4988559" y="457200"/>
            <a:ext cx="6365241" cy="5719763"/>
          </a:xfrm>
        </p:spPr>
        <p:txBody>
          <a:bodyPr>
            <a:normAutofit fontScale="92500"/>
          </a:bodyPr>
          <a:lstStyle/>
          <a:p>
            <a:pPr algn="just">
              <a:lnSpc>
                <a:spcPct val="150000"/>
              </a:lnSpc>
            </a:pPr>
            <a:r>
              <a:rPr lang="es-MX" dirty="0"/>
              <a:t>Es así que se implementó un modelo de cultura organizacional, directiva y de desempeño institucional, denominado “Gestión para Resultados” (</a:t>
            </a:r>
            <a:r>
              <a:rPr lang="es-MX" dirty="0" err="1"/>
              <a:t>GpR</a:t>
            </a:r>
            <a:r>
              <a:rPr lang="es-MX" dirty="0"/>
              <a:t>) que enfatiza los resultados en lugar de los procedimientos y a partir del cual se deriva el </a:t>
            </a:r>
            <a:r>
              <a:rPr lang="es-MX" dirty="0" err="1"/>
              <a:t>PbR</a:t>
            </a:r>
            <a:r>
              <a:rPr lang="es-MX" dirty="0"/>
              <a:t>.</a:t>
            </a:r>
          </a:p>
          <a:p>
            <a:pPr algn="just">
              <a:lnSpc>
                <a:spcPct val="150000"/>
              </a:lnSpc>
            </a:pPr>
            <a:r>
              <a:rPr lang="es-MX" dirty="0"/>
              <a:t>El </a:t>
            </a:r>
            <a:r>
              <a:rPr lang="es-MX" dirty="0" err="1"/>
              <a:t>PbR</a:t>
            </a:r>
            <a:r>
              <a:rPr lang="es-MX" dirty="0"/>
              <a:t> se conceptualiza como el instrumento metodológico y el modelo de cultural organizacional cuyo objetivo es que los recursos públicos se asignen prioritariamente a los programas que generan más beneficios a la población y que se corrija el diseño de aquellos que no están funcionando correctamente.</a:t>
            </a:r>
          </a:p>
        </p:txBody>
      </p:sp>
      <p:sp>
        <p:nvSpPr>
          <p:cNvPr id="4" name="Marcador de número de diapositiva 3">
            <a:extLst>
              <a:ext uri="{FF2B5EF4-FFF2-40B4-BE49-F238E27FC236}">
                <a16:creationId xmlns:a16="http://schemas.microsoft.com/office/drawing/2014/main" id="{065D59AC-70AA-4CA3-9691-90368796D571}"/>
              </a:ext>
            </a:extLst>
          </p:cNvPr>
          <p:cNvSpPr>
            <a:spLocks noGrp="1"/>
          </p:cNvSpPr>
          <p:nvPr>
            <p:ph type="sldNum" sz="quarter" idx="2"/>
          </p:nvPr>
        </p:nvSpPr>
        <p:spPr/>
        <p:txBody>
          <a:bodyPr/>
          <a:lstStyle/>
          <a:p>
            <a:fld id="{86CB4B4D-7CA3-9044-876B-883B54F8677D}" type="slidenum">
              <a:rPr lang="es-MX" smtClean="0"/>
              <a:t>5</a:t>
            </a:fld>
            <a:endParaRPr lang="es-MX"/>
          </a:p>
        </p:txBody>
      </p:sp>
    </p:spTree>
    <p:extLst>
      <p:ext uri="{BB962C8B-B14F-4D97-AF65-F5344CB8AC3E}">
        <p14:creationId xmlns:p14="http://schemas.microsoft.com/office/powerpoint/2010/main" val="190363058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9DDC5B-2D27-4309-AB1D-38608C9606FC}"/>
              </a:ext>
            </a:extLst>
          </p:cNvPr>
          <p:cNvSpPr>
            <a:spLocks noGrp="1"/>
          </p:cNvSpPr>
          <p:nvPr>
            <p:ph type="title"/>
          </p:nvPr>
        </p:nvSpPr>
        <p:spPr/>
        <p:txBody>
          <a:bodyPr/>
          <a:lstStyle/>
          <a:p>
            <a:pPr algn="ctr"/>
            <a:r>
              <a:rPr lang="es-MX" dirty="0"/>
              <a:t>Origen</a:t>
            </a:r>
          </a:p>
        </p:txBody>
      </p:sp>
      <p:sp>
        <p:nvSpPr>
          <p:cNvPr id="3" name="Marcador de texto 2">
            <a:extLst>
              <a:ext uri="{FF2B5EF4-FFF2-40B4-BE49-F238E27FC236}">
                <a16:creationId xmlns:a16="http://schemas.microsoft.com/office/drawing/2014/main" id="{2CF7341C-D40B-4F59-9025-318E3880DD35}"/>
              </a:ext>
            </a:extLst>
          </p:cNvPr>
          <p:cNvSpPr>
            <a:spLocks noGrp="1"/>
          </p:cNvSpPr>
          <p:nvPr>
            <p:ph type="body" sz="half" idx="1"/>
          </p:nvPr>
        </p:nvSpPr>
        <p:spPr>
          <a:xfrm>
            <a:off x="4988559" y="1212574"/>
            <a:ext cx="6365241" cy="4964389"/>
          </a:xfrm>
        </p:spPr>
        <p:txBody>
          <a:bodyPr/>
          <a:lstStyle/>
          <a:p>
            <a:pPr algn="just">
              <a:lnSpc>
                <a:spcPct val="150000"/>
              </a:lnSpc>
            </a:pPr>
            <a:r>
              <a:rPr lang="es-MX" dirty="0"/>
              <a:t>En 2006 la Ley Federal de Presupuesto y Responsabilidad Hacendaria (LFPRH) estableció la obligación legal para su implantación.</a:t>
            </a:r>
          </a:p>
        </p:txBody>
      </p:sp>
      <p:sp>
        <p:nvSpPr>
          <p:cNvPr id="4" name="Marcador de número de diapositiva 3">
            <a:extLst>
              <a:ext uri="{FF2B5EF4-FFF2-40B4-BE49-F238E27FC236}">
                <a16:creationId xmlns:a16="http://schemas.microsoft.com/office/drawing/2014/main" id="{6F7ED90D-4EAB-4E18-B11E-E5BF6DE8EFEA}"/>
              </a:ext>
            </a:extLst>
          </p:cNvPr>
          <p:cNvSpPr>
            <a:spLocks noGrp="1"/>
          </p:cNvSpPr>
          <p:nvPr>
            <p:ph type="sldNum" sz="quarter" idx="2"/>
          </p:nvPr>
        </p:nvSpPr>
        <p:spPr/>
        <p:txBody>
          <a:bodyPr/>
          <a:lstStyle/>
          <a:p>
            <a:fld id="{86CB4B4D-7CA3-9044-876B-883B54F8677D}" type="slidenum">
              <a:rPr lang="es-MX" smtClean="0"/>
              <a:t>6</a:t>
            </a:fld>
            <a:endParaRPr lang="es-MX"/>
          </a:p>
        </p:txBody>
      </p:sp>
    </p:spTree>
    <p:extLst>
      <p:ext uri="{BB962C8B-B14F-4D97-AF65-F5344CB8AC3E}">
        <p14:creationId xmlns:p14="http://schemas.microsoft.com/office/powerpoint/2010/main" val="16332331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17642E1-66C4-4623-9CE1-872727033078}"/>
              </a:ext>
            </a:extLst>
          </p:cNvPr>
          <p:cNvSpPr>
            <a:spLocks noGrp="1"/>
          </p:cNvSpPr>
          <p:nvPr>
            <p:ph type="sldNum" sz="quarter" idx="2"/>
          </p:nvPr>
        </p:nvSpPr>
        <p:spPr/>
        <p:txBody>
          <a:bodyPr/>
          <a:lstStyle/>
          <a:p>
            <a:fld id="{86CB4B4D-7CA3-9044-876B-883B54F8677D}" type="slidenum">
              <a:rPr lang="es-MX" smtClean="0"/>
              <a:t>7</a:t>
            </a:fld>
            <a:endParaRPr lang="es-MX"/>
          </a:p>
        </p:txBody>
      </p:sp>
      <p:pic>
        <p:nvPicPr>
          <p:cNvPr id="7" name="Imagen 6">
            <a:extLst>
              <a:ext uri="{FF2B5EF4-FFF2-40B4-BE49-F238E27FC236}">
                <a16:creationId xmlns:a16="http://schemas.microsoft.com/office/drawing/2014/main" id="{0D8AB5D8-5E90-4282-8DA2-B2D29CA83A34}"/>
              </a:ext>
            </a:extLst>
          </p:cNvPr>
          <p:cNvPicPr>
            <a:picLocks noChangeAspect="1"/>
          </p:cNvPicPr>
          <p:nvPr/>
        </p:nvPicPr>
        <p:blipFill>
          <a:blip r:embed="rId2"/>
          <a:stretch>
            <a:fillRect/>
          </a:stretch>
        </p:blipFill>
        <p:spPr>
          <a:xfrm>
            <a:off x="2057400" y="609600"/>
            <a:ext cx="8077200" cy="5638800"/>
          </a:xfrm>
          <a:prstGeom prst="rect">
            <a:avLst/>
          </a:prstGeom>
        </p:spPr>
      </p:pic>
      <p:sp>
        <p:nvSpPr>
          <p:cNvPr id="8" name="CuadroTexto 7">
            <a:extLst>
              <a:ext uri="{FF2B5EF4-FFF2-40B4-BE49-F238E27FC236}">
                <a16:creationId xmlns:a16="http://schemas.microsoft.com/office/drawing/2014/main" id="{67370F0C-7F29-4FA5-BA1B-2E6075839083}"/>
              </a:ext>
            </a:extLst>
          </p:cNvPr>
          <p:cNvSpPr txBox="1"/>
          <p:nvPr/>
        </p:nvSpPr>
        <p:spPr>
          <a:xfrm>
            <a:off x="6231835" y="1341783"/>
            <a:ext cx="285911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Gestión por Resultados (</a:t>
            </a:r>
            <a:r>
              <a:rPr kumimoji="0" lang="es-MX" sz="1800" b="0" i="0" u="none" strike="noStrike" cap="none" spc="0" normalizeH="0" baseline="0" dirty="0" err="1">
                <a:ln>
                  <a:noFill/>
                </a:ln>
                <a:solidFill>
                  <a:srgbClr val="000000"/>
                </a:solidFill>
                <a:effectLst/>
                <a:uFillTx/>
                <a:latin typeface="+mj-lt"/>
                <a:ea typeface="+mj-ea"/>
                <a:cs typeface="+mj-cs"/>
                <a:sym typeface="Calibri"/>
              </a:rPr>
              <a:t>GpR</a:t>
            </a:r>
            <a:r>
              <a:rPr kumimoji="0" lang="es-MX" sz="1800" b="0" i="0" u="none" strike="noStrike" cap="none" spc="0" normalizeH="0" baseline="0" dirty="0">
                <a:ln>
                  <a:noFill/>
                </a:ln>
                <a:solidFill>
                  <a:srgbClr val="000000"/>
                </a:solidFill>
                <a:effectLst/>
                <a:uFillTx/>
                <a:latin typeface="+mj-lt"/>
                <a:ea typeface="+mj-ea"/>
                <a:cs typeface="+mj-cs"/>
                <a:sym typeface="Calibri"/>
              </a:rPr>
              <a:t>)</a:t>
            </a:r>
          </a:p>
        </p:txBody>
      </p:sp>
      <p:sp>
        <p:nvSpPr>
          <p:cNvPr id="10" name="Rectángulo 9">
            <a:extLst>
              <a:ext uri="{FF2B5EF4-FFF2-40B4-BE49-F238E27FC236}">
                <a16:creationId xmlns:a16="http://schemas.microsoft.com/office/drawing/2014/main" id="{A103CB09-D60E-4168-9CB9-420B452B52BF}"/>
              </a:ext>
            </a:extLst>
          </p:cNvPr>
          <p:cNvSpPr/>
          <p:nvPr/>
        </p:nvSpPr>
        <p:spPr>
          <a:xfrm rot="20081962">
            <a:off x="859974" y="1130582"/>
            <a:ext cx="3050835" cy="584775"/>
          </a:xfrm>
          <a:prstGeom prst="rect">
            <a:avLst/>
          </a:prstGeom>
          <a:solidFill>
            <a:schemeClr val="accent2"/>
          </a:solidFill>
        </p:spPr>
        <p:txBody>
          <a:bodyPr wrap="none" lIns="91440" tIns="45720" rIns="91440" bIns="45720">
            <a:spAutoFit/>
          </a:bodyPr>
          <a:lstStyle/>
          <a:p>
            <a:pPr algn="ctr"/>
            <a:r>
              <a:rPr lang="es-ES" sz="3200" b="0" cap="none" spc="0" dirty="0">
                <a:ln w="0"/>
                <a:solidFill>
                  <a:schemeClr val="tx1"/>
                </a:solidFill>
              </a:rPr>
              <a:t>Esquema del SED</a:t>
            </a:r>
          </a:p>
        </p:txBody>
      </p:sp>
    </p:spTree>
    <p:extLst>
      <p:ext uri="{BB962C8B-B14F-4D97-AF65-F5344CB8AC3E}">
        <p14:creationId xmlns:p14="http://schemas.microsoft.com/office/powerpoint/2010/main" val="246403616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FC520279-9B1F-4013-98E2-8941C5EA484C}"/>
              </a:ext>
            </a:extLst>
          </p:cNvPr>
          <p:cNvSpPr>
            <a:spLocks noGrp="1"/>
          </p:cNvSpPr>
          <p:nvPr>
            <p:ph type="sldNum" sz="quarter" idx="2"/>
          </p:nvPr>
        </p:nvSpPr>
        <p:spPr/>
        <p:txBody>
          <a:bodyPr/>
          <a:lstStyle/>
          <a:p>
            <a:fld id="{86CB4B4D-7CA3-9044-876B-883B54F8677D}" type="slidenum">
              <a:rPr lang="es-MX" smtClean="0"/>
              <a:t>8</a:t>
            </a:fld>
            <a:endParaRPr lang="es-MX"/>
          </a:p>
        </p:txBody>
      </p:sp>
      <p:sp>
        <p:nvSpPr>
          <p:cNvPr id="5" name="Rectángulo: esquinas redondeadas 4">
            <a:extLst>
              <a:ext uri="{FF2B5EF4-FFF2-40B4-BE49-F238E27FC236}">
                <a16:creationId xmlns:a16="http://schemas.microsoft.com/office/drawing/2014/main" id="{E9E014EB-4056-4D67-87C8-8715301F6E9C}"/>
              </a:ext>
            </a:extLst>
          </p:cNvPr>
          <p:cNvSpPr/>
          <p:nvPr/>
        </p:nvSpPr>
        <p:spPr>
          <a:xfrm>
            <a:off x="1630017" y="2237393"/>
            <a:ext cx="2156792" cy="1021554"/>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s-MX" dirty="0" err="1"/>
              <a:t>GpR</a:t>
            </a:r>
            <a:endParaRPr lang="es-MX" dirty="0"/>
          </a:p>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cxnSp>
        <p:nvCxnSpPr>
          <p:cNvPr id="9" name="Conector recto de flecha 8">
            <a:extLst>
              <a:ext uri="{FF2B5EF4-FFF2-40B4-BE49-F238E27FC236}">
                <a16:creationId xmlns:a16="http://schemas.microsoft.com/office/drawing/2014/main" id="{167D1888-375A-4EA1-974B-1A7E5E8714D4}"/>
              </a:ext>
            </a:extLst>
          </p:cNvPr>
          <p:cNvCxnSpPr/>
          <p:nvPr/>
        </p:nvCxnSpPr>
        <p:spPr>
          <a:xfrm>
            <a:off x="3965713" y="2753139"/>
            <a:ext cx="974035" cy="0"/>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0" name="Rectángulo: esquinas redondeadas 9">
            <a:extLst>
              <a:ext uri="{FF2B5EF4-FFF2-40B4-BE49-F238E27FC236}">
                <a16:creationId xmlns:a16="http://schemas.microsoft.com/office/drawing/2014/main" id="{4E263F8B-2A0D-4A50-8AC3-4112B2489FD0}"/>
              </a:ext>
            </a:extLst>
          </p:cNvPr>
          <p:cNvSpPr/>
          <p:nvPr/>
        </p:nvSpPr>
        <p:spPr>
          <a:xfrm>
            <a:off x="5095462" y="2229678"/>
            <a:ext cx="2156792" cy="1021554"/>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s-MX" dirty="0" err="1"/>
              <a:t>PbR</a:t>
            </a:r>
            <a:endParaRPr lang="es-MX" dirty="0"/>
          </a:p>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cxnSp>
        <p:nvCxnSpPr>
          <p:cNvPr id="11" name="Conector recto de flecha 10">
            <a:extLst>
              <a:ext uri="{FF2B5EF4-FFF2-40B4-BE49-F238E27FC236}">
                <a16:creationId xmlns:a16="http://schemas.microsoft.com/office/drawing/2014/main" id="{99CD0B60-0F8A-400F-A674-BCE2DC5F8EDE}"/>
              </a:ext>
            </a:extLst>
          </p:cNvPr>
          <p:cNvCxnSpPr/>
          <p:nvPr/>
        </p:nvCxnSpPr>
        <p:spPr>
          <a:xfrm>
            <a:off x="7427843" y="2748170"/>
            <a:ext cx="974035" cy="0"/>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2" name="Rectángulo: esquinas redondeadas 11">
            <a:extLst>
              <a:ext uri="{FF2B5EF4-FFF2-40B4-BE49-F238E27FC236}">
                <a16:creationId xmlns:a16="http://schemas.microsoft.com/office/drawing/2014/main" id="{365C6EEA-42D2-4D37-8F9E-1C59C06046BC}"/>
              </a:ext>
            </a:extLst>
          </p:cNvPr>
          <p:cNvSpPr/>
          <p:nvPr/>
        </p:nvSpPr>
        <p:spPr>
          <a:xfrm>
            <a:off x="8577467" y="2229678"/>
            <a:ext cx="2156792" cy="102155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s-MX" dirty="0"/>
              <a:t>SED</a:t>
            </a:r>
          </a:p>
          <a:p>
            <a:pPr marL="0" marR="0" indent="0" algn="ctr"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13" name="Rectángulo 12">
            <a:extLst>
              <a:ext uri="{FF2B5EF4-FFF2-40B4-BE49-F238E27FC236}">
                <a16:creationId xmlns:a16="http://schemas.microsoft.com/office/drawing/2014/main" id="{EC38AED7-6994-44CC-81F3-9A2D5DEE26E8}"/>
              </a:ext>
            </a:extLst>
          </p:cNvPr>
          <p:cNvSpPr/>
          <p:nvPr/>
        </p:nvSpPr>
        <p:spPr>
          <a:xfrm>
            <a:off x="4369518" y="4104861"/>
            <a:ext cx="3608680" cy="923330"/>
          </a:xfrm>
          <a:prstGeom prst="rect">
            <a:avLst/>
          </a:prstGeom>
          <a:noFill/>
        </p:spPr>
        <p:txBody>
          <a:bodyPr wrap="none" lIns="91440" tIns="45720" rIns="91440" bIns="45720">
            <a:spAutoFit/>
          </a:bodyPr>
          <a:lstStyle/>
          <a:p>
            <a:pPr algn="ctr"/>
            <a:r>
              <a:rPr lang="es-ES" sz="5400" dirty="0">
                <a:ln w="0"/>
                <a:solidFill>
                  <a:schemeClr val="tx1"/>
                </a:solidFill>
                <a:effectLst>
                  <a:outerShdw blurRad="38100" dist="19050" dir="2700000" algn="tl" rotWithShape="0">
                    <a:schemeClr val="dk1">
                      <a:alpha val="40000"/>
                    </a:schemeClr>
                  </a:outerShdw>
                </a:effectLst>
              </a:rPr>
              <a:t>Información</a:t>
            </a:r>
            <a:endParaRPr lang="es-ES" sz="5400" b="0" cap="none" spc="0" dirty="0">
              <a:ln w="0"/>
              <a:solidFill>
                <a:schemeClr val="tx1"/>
              </a:solidFill>
              <a:effectLst>
                <a:outerShdw blurRad="38100" dist="19050" dir="2700000" algn="tl" rotWithShape="0">
                  <a:schemeClr val="dk1">
                    <a:alpha val="40000"/>
                  </a:schemeClr>
                </a:outerShdw>
              </a:effectLst>
            </a:endParaRPr>
          </a:p>
        </p:txBody>
      </p:sp>
      <p:sp>
        <p:nvSpPr>
          <p:cNvPr id="14" name="Flecha: curvada hacia la izquierda 13">
            <a:extLst>
              <a:ext uri="{FF2B5EF4-FFF2-40B4-BE49-F238E27FC236}">
                <a16:creationId xmlns:a16="http://schemas.microsoft.com/office/drawing/2014/main" id="{3E14AD36-5735-4968-82CA-0A834A7BF314}"/>
              </a:ext>
            </a:extLst>
          </p:cNvPr>
          <p:cNvSpPr/>
          <p:nvPr/>
        </p:nvSpPr>
        <p:spPr>
          <a:xfrm rot="5400000">
            <a:off x="7684993" y="3125858"/>
            <a:ext cx="586408" cy="1361661"/>
          </a:xfrm>
          <a:prstGeom prst="curvedLeftArrow">
            <a:avLst/>
          </a:prstGeom>
          <a:solidFill>
            <a:srgbClr val="FF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sp>
        <p:nvSpPr>
          <p:cNvPr id="15" name="Flecha: curvada hacia la izquierda 14">
            <a:extLst>
              <a:ext uri="{FF2B5EF4-FFF2-40B4-BE49-F238E27FC236}">
                <a16:creationId xmlns:a16="http://schemas.microsoft.com/office/drawing/2014/main" id="{2BA275A4-2331-4090-A7B5-DC63B375D1CC}"/>
              </a:ext>
            </a:extLst>
          </p:cNvPr>
          <p:cNvSpPr/>
          <p:nvPr/>
        </p:nvSpPr>
        <p:spPr>
          <a:xfrm rot="5400000">
            <a:off x="4178577" y="3082267"/>
            <a:ext cx="586408" cy="1361661"/>
          </a:xfrm>
          <a:prstGeom prst="curvedLeftArrow">
            <a:avLst/>
          </a:prstGeom>
          <a:solidFill>
            <a:srgbClr val="FF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MX" sz="1800" b="0" i="0" u="none" strike="noStrike" cap="none" spc="0" normalizeH="0" baseline="0">
              <a:ln>
                <a:noFill/>
              </a:ln>
              <a:solidFill>
                <a:srgbClr val="000000"/>
              </a:solidFill>
              <a:effectLst/>
              <a:uFillTx/>
              <a:latin typeface="+mj-lt"/>
              <a:ea typeface="+mj-ea"/>
              <a:cs typeface="+mj-cs"/>
              <a:sym typeface="Calibri"/>
            </a:endParaRPr>
          </a:p>
        </p:txBody>
      </p:sp>
      <p:cxnSp>
        <p:nvCxnSpPr>
          <p:cNvPr id="17" name="Conector recto de flecha 16">
            <a:extLst>
              <a:ext uri="{FF2B5EF4-FFF2-40B4-BE49-F238E27FC236}">
                <a16:creationId xmlns:a16="http://schemas.microsoft.com/office/drawing/2014/main" id="{B86D1BCB-A291-4786-A108-4394AB394506}"/>
              </a:ext>
            </a:extLst>
          </p:cNvPr>
          <p:cNvCxnSpPr/>
          <p:nvPr/>
        </p:nvCxnSpPr>
        <p:spPr>
          <a:xfrm flipH="1" flipV="1">
            <a:off x="6530009" y="1351722"/>
            <a:ext cx="2534478" cy="695739"/>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8" name="CuadroTexto 17">
            <a:extLst>
              <a:ext uri="{FF2B5EF4-FFF2-40B4-BE49-F238E27FC236}">
                <a16:creationId xmlns:a16="http://schemas.microsoft.com/office/drawing/2014/main" id="{494BFC57-208D-4B49-B3F7-ADBD5402BF2C}"/>
              </a:ext>
            </a:extLst>
          </p:cNvPr>
          <p:cNvSpPr txBox="1"/>
          <p:nvPr/>
        </p:nvSpPr>
        <p:spPr>
          <a:xfrm>
            <a:off x="5118265" y="531682"/>
            <a:ext cx="2133989"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Evaluación de políticas públicas y </a:t>
            </a:r>
            <a:r>
              <a:rPr kumimoji="0" lang="es-MX" sz="1800" b="0" i="0" u="none" strike="noStrike" cap="none" spc="0" normalizeH="0" baseline="0" dirty="0" err="1">
                <a:ln>
                  <a:noFill/>
                </a:ln>
                <a:solidFill>
                  <a:srgbClr val="000000"/>
                </a:solidFill>
                <a:effectLst/>
                <a:uFillTx/>
                <a:latin typeface="+mj-lt"/>
                <a:ea typeface="+mj-ea"/>
                <a:cs typeface="+mj-cs"/>
                <a:sym typeface="Calibri"/>
              </a:rPr>
              <a:t>PP’s</a:t>
            </a:r>
            <a:endParaRPr kumimoji="0" lang="es-MX" sz="1800" b="0" i="0" u="none" strike="noStrike" cap="none" spc="0" normalizeH="0" baseline="0" dirty="0">
              <a:ln>
                <a:noFill/>
              </a:ln>
              <a:solidFill>
                <a:srgbClr val="000000"/>
              </a:solidFill>
              <a:effectLst/>
              <a:uFillTx/>
              <a:latin typeface="+mj-lt"/>
              <a:ea typeface="+mj-ea"/>
              <a:cs typeface="+mj-cs"/>
              <a:sym typeface="Calibri"/>
            </a:endParaRPr>
          </a:p>
        </p:txBody>
      </p:sp>
      <p:sp>
        <p:nvSpPr>
          <p:cNvPr id="19" name="CuadroTexto 18">
            <a:extLst>
              <a:ext uri="{FF2B5EF4-FFF2-40B4-BE49-F238E27FC236}">
                <a16:creationId xmlns:a16="http://schemas.microsoft.com/office/drawing/2014/main" id="{D69635F8-7244-4836-AF6A-DEE399637998}"/>
              </a:ext>
            </a:extLst>
          </p:cNvPr>
          <p:cNvSpPr txBox="1"/>
          <p:nvPr/>
        </p:nvSpPr>
        <p:spPr>
          <a:xfrm>
            <a:off x="9219812" y="428394"/>
            <a:ext cx="213398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MX" sz="1800" b="0" i="0" u="none" strike="noStrike" cap="none" spc="0" normalizeH="0" baseline="0" dirty="0">
                <a:ln>
                  <a:noFill/>
                </a:ln>
                <a:solidFill>
                  <a:srgbClr val="000000"/>
                </a:solidFill>
                <a:effectLst/>
                <a:uFillTx/>
                <a:latin typeface="+mj-lt"/>
                <a:ea typeface="+mj-ea"/>
                <a:cs typeface="+mj-cs"/>
                <a:sym typeface="Calibri"/>
              </a:rPr>
              <a:t>Gestión para la calidad del gasto</a:t>
            </a:r>
          </a:p>
        </p:txBody>
      </p:sp>
      <p:cxnSp>
        <p:nvCxnSpPr>
          <p:cNvPr id="20" name="Conector recto de flecha 19">
            <a:extLst>
              <a:ext uri="{FF2B5EF4-FFF2-40B4-BE49-F238E27FC236}">
                <a16:creationId xmlns:a16="http://schemas.microsoft.com/office/drawing/2014/main" id="{FC3828E4-2401-4CA8-8835-A41AE85CC0AB}"/>
              </a:ext>
            </a:extLst>
          </p:cNvPr>
          <p:cNvCxnSpPr>
            <a:cxnSpLocks/>
          </p:cNvCxnSpPr>
          <p:nvPr/>
        </p:nvCxnSpPr>
        <p:spPr>
          <a:xfrm flipV="1">
            <a:off x="9816935" y="1256940"/>
            <a:ext cx="390552" cy="757212"/>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26467519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05A97B-4669-4D74-B6C5-DEDE58231274}"/>
              </a:ext>
            </a:extLst>
          </p:cNvPr>
          <p:cNvSpPr>
            <a:spLocks noGrp="1"/>
          </p:cNvSpPr>
          <p:nvPr>
            <p:ph type="title"/>
          </p:nvPr>
        </p:nvSpPr>
        <p:spPr/>
        <p:txBody>
          <a:bodyPr/>
          <a:lstStyle/>
          <a:p>
            <a:pPr algn="ctr"/>
            <a:r>
              <a:rPr lang="es-MX" dirty="0"/>
              <a:t>¿Qué es el SED?</a:t>
            </a:r>
          </a:p>
        </p:txBody>
      </p:sp>
      <p:sp>
        <p:nvSpPr>
          <p:cNvPr id="3" name="Marcador de texto 2">
            <a:extLst>
              <a:ext uri="{FF2B5EF4-FFF2-40B4-BE49-F238E27FC236}">
                <a16:creationId xmlns:a16="http://schemas.microsoft.com/office/drawing/2014/main" id="{9341DE98-1423-4941-903A-80D8F0D421AF}"/>
              </a:ext>
            </a:extLst>
          </p:cNvPr>
          <p:cNvSpPr>
            <a:spLocks noGrp="1"/>
          </p:cNvSpPr>
          <p:nvPr>
            <p:ph type="body" sz="half" idx="1"/>
          </p:nvPr>
        </p:nvSpPr>
        <p:spPr>
          <a:xfrm>
            <a:off x="4988559" y="1113183"/>
            <a:ext cx="6365241" cy="5063780"/>
          </a:xfrm>
        </p:spPr>
        <p:txBody>
          <a:bodyPr>
            <a:normAutofit/>
          </a:bodyPr>
          <a:lstStyle/>
          <a:p>
            <a:pPr algn="just">
              <a:lnSpc>
                <a:spcPct val="150000"/>
              </a:lnSpc>
            </a:pPr>
            <a:r>
              <a:rPr lang="es-MX" dirty="0"/>
              <a:t>En esta Ley se definió al SED como el conjunto de elementos metodológicos que permiten valorar el desempeño de las políticas y los programas de las entidades y dependencias de la APF, por medio del seguimiento y verificación del cumplimiento de las metas y los objetivos gubernamentales planteados, con base en indicadores estratégicos y de gestión que permitan conocer el impacto social de los programas y de los proyectos ejecutados.</a:t>
            </a:r>
          </a:p>
        </p:txBody>
      </p:sp>
      <p:sp>
        <p:nvSpPr>
          <p:cNvPr id="4" name="Marcador de número de diapositiva 3">
            <a:extLst>
              <a:ext uri="{FF2B5EF4-FFF2-40B4-BE49-F238E27FC236}">
                <a16:creationId xmlns:a16="http://schemas.microsoft.com/office/drawing/2014/main" id="{9708B65D-C968-4B3C-A911-BF1C3F4166C3}"/>
              </a:ext>
            </a:extLst>
          </p:cNvPr>
          <p:cNvSpPr>
            <a:spLocks noGrp="1"/>
          </p:cNvSpPr>
          <p:nvPr>
            <p:ph type="sldNum" sz="quarter" idx="2"/>
          </p:nvPr>
        </p:nvSpPr>
        <p:spPr/>
        <p:txBody>
          <a:bodyPr/>
          <a:lstStyle/>
          <a:p>
            <a:fld id="{86CB4B4D-7CA3-9044-876B-883B54F8677D}" type="slidenum">
              <a:rPr lang="es-MX" smtClean="0"/>
              <a:t>9</a:t>
            </a:fld>
            <a:endParaRPr lang="es-MX"/>
          </a:p>
        </p:txBody>
      </p:sp>
    </p:spTree>
    <p:extLst>
      <p:ext uri="{BB962C8B-B14F-4D97-AF65-F5344CB8AC3E}">
        <p14:creationId xmlns:p14="http://schemas.microsoft.com/office/powerpoint/2010/main" val="878205190"/>
      </p:ext>
    </p:extLst>
  </p:cSld>
  <p:clrMapOvr>
    <a:masterClrMapping/>
  </p:clrMapOvr>
  <p:transition spd="med"/>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42123</TotalTime>
  <Words>764</Words>
  <Application>Microsoft Office PowerPoint</Application>
  <PresentationFormat>Panorámica</PresentationFormat>
  <Paragraphs>111</Paragraphs>
  <Slides>19</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19</vt:i4>
      </vt:variant>
    </vt:vector>
  </HeadingPairs>
  <TitlesOfParts>
    <vt:vector size="28" baseType="lpstr">
      <vt:lpstr>Arial</vt:lpstr>
      <vt:lpstr>Calibri</vt:lpstr>
      <vt:lpstr>Calibri Light</vt:lpstr>
      <vt:lpstr>Helvetica</vt:lpstr>
      <vt:lpstr>Montserrat</vt:lpstr>
      <vt:lpstr>Montserrat Medium</vt:lpstr>
      <vt:lpstr>Montserrat Regular</vt:lpstr>
      <vt:lpstr>Montserrat SemiBold</vt:lpstr>
      <vt:lpstr>Tema de Office</vt:lpstr>
      <vt:lpstr>Auditoría de Desempeño (AD)</vt:lpstr>
      <vt:lpstr>Presentación de PowerPoint</vt:lpstr>
      <vt:lpstr>Introducción</vt:lpstr>
      <vt:lpstr>SED</vt:lpstr>
      <vt:lpstr>Presentación de PowerPoint</vt:lpstr>
      <vt:lpstr>Origen</vt:lpstr>
      <vt:lpstr>Presentación de PowerPoint</vt:lpstr>
      <vt:lpstr>Presentación de PowerPoint</vt:lpstr>
      <vt:lpstr>¿Qué es el SED?</vt:lpstr>
      <vt:lpstr>Objetivos del SED</vt:lpstr>
      <vt:lpstr>Componentes del SED</vt:lpstr>
      <vt:lpstr>Evaluación del SED</vt:lpstr>
      <vt:lpstr>Presentación de PowerPoint</vt:lpstr>
      <vt:lpstr>Metodología del Marco Lógico (MML)</vt:lpstr>
      <vt:lpstr>Banco Interamericano de Desarrollo</vt:lpstr>
      <vt:lpstr>Presentación de PowerPoint</vt:lpstr>
      <vt:lpstr>Conclusión</vt:lpstr>
      <vt:lpstr>¿Quieres conocer más?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Seguimiento de Acuerdos</dc:title>
  <dc:creator>Fernando Moran Gonzalez</dc:creator>
  <cp:lastModifiedBy>liceagafernando@gmail.com</cp:lastModifiedBy>
  <cp:revision>997</cp:revision>
  <cp:lastPrinted>2023-08-14T17:51:30Z</cp:lastPrinted>
  <dcterms:modified xsi:type="dcterms:W3CDTF">2023-08-17T14:56:40Z</dcterms:modified>
</cp:coreProperties>
</file>